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2150" y="1362709"/>
            <a:ext cx="96520" cy="170815"/>
          </a:xfrm>
          <a:custGeom>
            <a:avLst/>
            <a:gdLst/>
            <a:ahLst/>
            <a:cxnLst/>
            <a:rect l="l" t="t" r="r" b="b"/>
            <a:pathLst>
              <a:path w="96520" h="170815">
                <a:moveTo>
                  <a:pt x="92311" y="18796"/>
                </a:moveTo>
                <a:lnTo>
                  <a:pt x="62128" y="18796"/>
                </a:lnTo>
                <a:lnTo>
                  <a:pt x="67868" y="21335"/>
                </a:lnTo>
                <a:lnTo>
                  <a:pt x="76669" y="32130"/>
                </a:lnTo>
                <a:lnTo>
                  <a:pt x="78917" y="39116"/>
                </a:lnTo>
                <a:lnTo>
                  <a:pt x="78917" y="47625"/>
                </a:lnTo>
                <a:lnTo>
                  <a:pt x="60036" y="95672"/>
                </a:lnTo>
                <a:lnTo>
                  <a:pt x="24425" y="139205"/>
                </a:lnTo>
                <a:lnTo>
                  <a:pt x="0" y="165734"/>
                </a:lnTo>
                <a:lnTo>
                  <a:pt x="0" y="170306"/>
                </a:lnTo>
                <a:lnTo>
                  <a:pt x="70129" y="170306"/>
                </a:lnTo>
                <a:lnTo>
                  <a:pt x="73049" y="162020"/>
                </a:lnTo>
                <a:lnTo>
                  <a:pt x="76485" y="152400"/>
                </a:lnTo>
                <a:lnTo>
                  <a:pt x="20408" y="152400"/>
                </a:lnTo>
                <a:lnTo>
                  <a:pt x="36510" y="135094"/>
                </a:lnTo>
                <a:lnTo>
                  <a:pt x="51009" y="118919"/>
                </a:lnTo>
                <a:lnTo>
                  <a:pt x="80920" y="80815"/>
                </a:lnTo>
                <a:lnTo>
                  <a:pt x="96494" y="44450"/>
                </a:lnTo>
                <a:lnTo>
                  <a:pt x="96494" y="37338"/>
                </a:lnTo>
                <a:lnTo>
                  <a:pt x="95904" y="29815"/>
                </a:lnTo>
                <a:lnTo>
                  <a:pt x="94157" y="22875"/>
                </a:lnTo>
                <a:lnTo>
                  <a:pt x="92311" y="18796"/>
                </a:lnTo>
                <a:close/>
              </a:path>
              <a:path w="96520" h="170815">
                <a:moveTo>
                  <a:pt x="81889" y="137159"/>
                </a:moveTo>
                <a:lnTo>
                  <a:pt x="77762" y="137159"/>
                </a:lnTo>
                <a:lnTo>
                  <a:pt x="76098" y="141858"/>
                </a:lnTo>
                <a:lnTo>
                  <a:pt x="73469" y="145542"/>
                </a:lnTo>
                <a:lnTo>
                  <a:pt x="69888" y="148335"/>
                </a:lnTo>
                <a:lnTo>
                  <a:pt x="66167" y="151002"/>
                </a:lnTo>
                <a:lnTo>
                  <a:pt x="61480" y="152400"/>
                </a:lnTo>
                <a:lnTo>
                  <a:pt x="76485" y="152400"/>
                </a:lnTo>
                <a:lnTo>
                  <a:pt x="78969" y="145446"/>
                </a:lnTo>
                <a:lnTo>
                  <a:pt x="81889" y="137159"/>
                </a:lnTo>
                <a:close/>
              </a:path>
              <a:path w="96520" h="170815">
                <a:moveTo>
                  <a:pt x="73621" y="0"/>
                </a:moveTo>
                <a:lnTo>
                  <a:pt x="56832" y="0"/>
                </a:lnTo>
                <a:lnTo>
                  <a:pt x="49542" y="2794"/>
                </a:lnTo>
                <a:lnTo>
                  <a:pt x="27254" y="33527"/>
                </a:lnTo>
                <a:lnTo>
                  <a:pt x="30860" y="35432"/>
                </a:lnTo>
                <a:lnTo>
                  <a:pt x="35887" y="28118"/>
                </a:lnTo>
                <a:lnTo>
                  <a:pt x="41600" y="22923"/>
                </a:lnTo>
                <a:lnTo>
                  <a:pt x="47982" y="19823"/>
                </a:lnTo>
                <a:lnTo>
                  <a:pt x="55016" y="18796"/>
                </a:lnTo>
                <a:lnTo>
                  <a:pt x="92311" y="18796"/>
                </a:lnTo>
                <a:lnTo>
                  <a:pt x="91286" y="16531"/>
                </a:lnTo>
                <a:lnTo>
                  <a:pt x="87325" y="10795"/>
                </a:lnTo>
                <a:lnTo>
                  <a:pt x="81318" y="3555"/>
                </a:lnTo>
                <a:lnTo>
                  <a:pt x="736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2462" y="1511045"/>
            <a:ext cx="21590" cy="25400"/>
          </a:xfrm>
          <a:custGeom>
            <a:avLst/>
            <a:gdLst/>
            <a:ahLst/>
            <a:cxnLst/>
            <a:rect l="l" t="t" r="r" b="b"/>
            <a:pathLst>
              <a:path w="21590" h="25400">
                <a:moveTo>
                  <a:pt x="13423" y="0"/>
                </a:moveTo>
                <a:lnTo>
                  <a:pt x="7493" y="0"/>
                </a:lnTo>
                <a:lnTo>
                  <a:pt x="5016" y="1143"/>
                </a:lnTo>
                <a:lnTo>
                  <a:pt x="3098" y="3429"/>
                </a:lnTo>
                <a:lnTo>
                  <a:pt x="1054" y="5969"/>
                </a:lnTo>
                <a:lnTo>
                  <a:pt x="0" y="8763"/>
                </a:lnTo>
                <a:lnTo>
                  <a:pt x="0" y="15875"/>
                </a:lnTo>
                <a:lnTo>
                  <a:pt x="1054" y="18669"/>
                </a:lnTo>
                <a:lnTo>
                  <a:pt x="5016" y="23622"/>
                </a:lnTo>
                <a:lnTo>
                  <a:pt x="7493" y="24892"/>
                </a:lnTo>
                <a:lnTo>
                  <a:pt x="13423" y="24892"/>
                </a:lnTo>
                <a:lnTo>
                  <a:pt x="15925" y="23622"/>
                </a:lnTo>
                <a:lnTo>
                  <a:pt x="17945" y="21209"/>
                </a:lnTo>
                <a:lnTo>
                  <a:pt x="20002" y="18669"/>
                </a:lnTo>
                <a:lnTo>
                  <a:pt x="21056" y="15875"/>
                </a:lnTo>
                <a:lnTo>
                  <a:pt x="21056" y="8763"/>
                </a:lnTo>
                <a:lnTo>
                  <a:pt x="20002" y="5969"/>
                </a:lnTo>
                <a:lnTo>
                  <a:pt x="17945" y="3429"/>
                </a:lnTo>
                <a:lnTo>
                  <a:pt x="15900" y="1143"/>
                </a:lnTo>
                <a:lnTo>
                  <a:pt x="134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61491" y="1362709"/>
            <a:ext cx="76200" cy="170815"/>
          </a:xfrm>
          <a:custGeom>
            <a:avLst/>
            <a:gdLst/>
            <a:ahLst/>
            <a:cxnLst/>
            <a:rect l="l" t="t" r="r" b="b"/>
            <a:pathLst>
              <a:path w="76200" h="170815">
                <a:moveTo>
                  <a:pt x="72341" y="14477"/>
                </a:moveTo>
                <a:lnTo>
                  <a:pt x="47929" y="14477"/>
                </a:lnTo>
                <a:lnTo>
                  <a:pt x="49745" y="15240"/>
                </a:lnTo>
                <a:lnTo>
                  <a:pt x="51028" y="17018"/>
                </a:lnTo>
                <a:lnTo>
                  <a:pt x="52298" y="18669"/>
                </a:lnTo>
                <a:lnTo>
                  <a:pt x="52959" y="20827"/>
                </a:lnTo>
                <a:lnTo>
                  <a:pt x="52959" y="25400"/>
                </a:lnTo>
                <a:lnTo>
                  <a:pt x="52717" y="28575"/>
                </a:lnTo>
                <a:lnTo>
                  <a:pt x="52578" y="29337"/>
                </a:lnTo>
                <a:lnTo>
                  <a:pt x="51650" y="32893"/>
                </a:lnTo>
                <a:lnTo>
                  <a:pt x="50253" y="38862"/>
                </a:lnTo>
                <a:lnTo>
                  <a:pt x="44263" y="63609"/>
                </a:lnTo>
                <a:lnTo>
                  <a:pt x="32096" y="113103"/>
                </a:lnTo>
                <a:lnTo>
                  <a:pt x="26098" y="137922"/>
                </a:lnTo>
                <a:lnTo>
                  <a:pt x="1422" y="165734"/>
                </a:lnTo>
                <a:lnTo>
                  <a:pt x="0" y="170306"/>
                </a:lnTo>
                <a:lnTo>
                  <a:pt x="53492" y="170306"/>
                </a:lnTo>
                <a:lnTo>
                  <a:pt x="54521" y="165734"/>
                </a:lnTo>
                <a:lnTo>
                  <a:pt x="48056" y="165226"/>
                </a:lnTo>
                <a:lnTo>
                  <a:pt x="43916" y="164210"/>
                </a:lnTo>
                <a:lnTo>
                  <a:pt x="42240" y="162432"/>
                </a:lnTo>
                <a:lnTo>
                  <a:pt x="40449" y="160781"/>
                </a:lnTo>
                <a:lnTo>
                  <a:pt x="39535" y="158496"/>
                </a:lnTo>
                <a:lnTo>
                  <a:pt x="39535" y="151892"/>
                </a:lnTo>
                <a:lnTo>
                  <a:pt x="40474" y="145923"/>
                </a:lnTo>
                <a:lnTo>
                  <a:pt x="42379" y="137922"/>
                </a:lnTo>
                <a:lnTo>
                  <a:pt x="50680" y="103387"/>
                </a:lnTo>
                <a:lnTo>
                  <a:pt x="67524" y="34462"/>
                </a:lnTo>
                <a:lnTo>
                  <a:pt x="72341" y="14477"/>
                </a:lnTo>
                <a:close/>
              </a:path>
              <a:path w="76200" h="170815">
                <a:moveTo>
                  <a:pt x="75831" y="0"/>
                </a:moveTo>
                <a:lnTo>
                  <a:pt x="70916" y="0"/>
                </a:lnTo>
                <a:lnTo>
                  <a:pt x="35788" y="11556"/>
                </a:lnTo>
                <a:lnTo>
                  <a:pt x="37210" y="16001"/>
                </a:lnTo>
                <a:lnTo>
                  <a:pt x="40944" y="14985"/>
                </a:lnTo>
                <a:lnTo>
                  <a:pt x="43789" y="14477"/>
                </a:lnTo>
                <a:lnTo>
                  <a:pt x="72341" y="14477"/>
                </a:lnTo>
                <a:lnTo>
                  <a:pt x="758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04531" y="1362836"/>
            <a:ext cx="540245" cy="1762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92150" y="1362709"/>
            <a:ext cx="96520" cy="170815"/>
          </a:xfrm>
          <a:custGeom>
            <a:avLst/>
            <a:gdLst/>
            <a:ahLst/>
            <a:cxnLst/>
            <a:rect l="l" t="t" r="r" b="b"/>
            <a:pathLst>
              <a:path w="96520" h="170815">
                <a:moveTo>
                  <a:pt x="70129" y="170306"/>
                </a:moveTo>
                <a:lnTo>
                  <a:pt x="52599" y="170306"/>
                </a:lnTo>
                <a:lnTo>
                  <a:pt x="35064" y="170306"/>
                </a:lnTo>
                <a:lnTo>
                  <a:pt x="17529" y="170306"/>
                </a:lnTo>
                <a:lnTo>
                  <a:pt x="0" y="170306"/>
                </a:lnTo>
                <a:lnTo>
                  <a:pt x="0" y="168782"/>
                </a:lnTo>
                <a:lnTo>
                  <a:pt x="0" y="167258"/>
                </a:lnTo>
                <a:lnTo>
                  <a:pt x="0" y="165734"/>
                </a:lnTo>
                <a:lnTo>
                  <a:pt x="24425" y="139205"/>
                </a:lnTo>
                <a:lnTo>
                  <a:pt x="60036" y="95672"/>
                </a:lnTo>
                <a:lnTo>
                  <a:pt x="78401" y="55677"/>
                </a:lnTo>
                <a:lnTo>
                  <a:pt x="78917" y="47625"/>
                </a:lnTo>
                <a:lnTo>
                  <a:pt x="78917" y="39116"/>
                </a:lnTo>
                <a:lnTo>
                  <a:pt x="76669" y="32130"/>
                </a:lnTo>
                <a:lnTo>
                  <a:pt x="72326" y="26797"/>
                </a:lnTo>
                <a:lnTo>
                  <a:pt x="67868" y="21335"/>
                </a:lnTo>
                <a:lnTo>
                  <a:pt x="62128" y="18796"/>
                </a:lnTo>
                <a:lnTo>
                  <a:pt x="55016" y="18796"/>
                </a:lnTo>
                <a:lnTo>
                  <a:pt x="47982" y="19823"/>
                </a:lnTo>
                <a:lnTo>
                  <a:pt x="41600" y="22923"/>
                </a:lnTo>
                <a:lnTo>
                  <a:pt x="35887" y="28118"/>
                </a:lnTo>
                <a:lnTo>
                  <a:pt x="30860" y="35432"/>
                </a:lnTo>
                <a:lnTo>
                  <a:pt x="29667" y="34798"/>
                </a:lnTo>
                <a:lnTo>
                  <a:pt x="28448" y="34163"/>
                </a:lnTo>
                <a:lnTo>
                  <a:pt x="27254" y="33527"/>
                </a:lnTo>
                <a:lnTo>
                  <a:pt x="30166" y="25997"/>
                </a:lnTo>
                <a:lnTo>
                  <a:pt x="56832" y="0"/>
                </a:lnTo>
                <a:lnTo>
                  <a:pt x="64719" y="0"/>
                </a:lnTo>
                <a:lnTo>
                  <a:pt x="73621" y="0"/>
                </a:lnTo>
                <a:lnTo>
                  <a:pt x="96494" y="37338"/>
                </a:lnTo>
                <a:lnTo>
                  <a:pt x="96494" y="44450"/>
                </a:lnTo>
                <a:lnTo>
                  <a:pt x="80920" y="80815"/>
                </a:lnTo>
                <a:lnTo>
                  <a:pt x="51009" y="118919"/>
                </a:lnTo>
                <a:lnTo>
                  <a:pt x="20408" y="152400"/>
                </a:lnTo>
                <a:lnTo>
                  <a:pt x="29257" y="152400"/>
                </a:lnTo>
                <a:lnTo>
                  <a:pt x="38104" y="152400"/>
                </a:lnTo>
                <a:lnTo>
                  <a:pt x="46949" y="152400"/>
                </a:lnTo>
                <a:lnTo>
                  <a:pt x="55791" y="152400"/>
                </a:lnTo>
                <a:lnTo>
                  <a:pt x="61480" y="152400"/>
                </a:lnTo>
                <a:lnTo>
                  <a:pt x="66167" y="151002"/>
                </a:lnTo>
                <a:lnTo>
                  <a:pt x="69888" y="148335"/>
                </a:lnTo>
                <a:lnTo>
                  <a:pt x="73469" y="145542"/>
                </a:lnTo>
                <a:lnTo>
                  <a:pt x="76098" y="141858"/>
                </a:lnTo>
                <a:lnTo>
                  <a:pt x="77762" y="137159"/>
                </a:lnTo>
                <a:lnTo>
                  <a:pt x="79133" y="137159"/>
                </a:lnTo>
                <a:lnTo>
                  <a:pt x="80518" y="137159"/>
                </a:lnTo>
                <a:lnTo>
                  <a:pt x="81889" y="137159"/>
                </a:lnTo>
                <a:lnTo>
                  <a:pt x="78969" y="145446"/>
                </a:lnTo>
                <a:lnTo>
                  <a:pt x="76009" y="153733"/>
                </a:lnTo>
                <a:lnTo>
                  <a:pt x="73049" y="162020"/>
                </a:lnTo>
                <a:lnTo>
                  <a:pt x="70129" y="17030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02462" y="1511045"/>
            <a:ext cx="21590" cy="25400"/>
          </a:xfrm>
          <a:custGeom>
            <a:avLst/>
            <a:gdLst/>
            <a:ahLst/>
            <a:cxnLst/>
            <a:rect l="l" t="t" r="r" b="b"/>
            <a:pathLst>
              <a:path w="21590" h="25400">
                <a:moveTo>
                  <a:pt x="10452" y="0"/>
                </a:moveTo>
                <a:lnTo>
                  <a:pt x="13423" y="0"/>
                </a:lnTo>
                <a:lnTo>
                  <a:pt x="15900" y="1143"/>
                </a:lnTo>
                <a:lnTo>
                  <a:pt x="17945" y="3429"/>
                </a:lnTo>
                <a:lnTo>
                  <a:pt x="20002" y="5969"/>
                </a:lnTo>
                <a:lnTo>
                  <a:pt x="21056" y="8763"/>
                </a:lnTo>
                <a:lnTo>
                  <a:pt x="21056" y="12319"/>
                </a:lnTo>
                <a:lnTo>
                  <a:pt x="21056" y="15875"/>
                </a:lnTo>
                <a:lnTo>
                  <a:pt x="20002" y="18669"/>
                </a:lnTo>
                <a:lnTo>
                  <a:pt x="17945" y="21209"/>
                </a:lnTo>
                <a:lnTo>
                  <a:pt x="15925" y="23622"/>
                </a:lnTo>
                <a:lnTo>
                  <a:pt x="13423" y="24892"/>
                </a:lnTo>
                <a:lnTo>
                  <a:pt x="10452" y="24892"/>
                </a:lnTo>
                <a:lnTo>
                  <a:pt x="7493" y="24892"/>
                </a:lnTo>
                <a:lnTo>
                  <a:pt x="5016" y="23622"/>
                </a:lnTo>
                <a:lnTo>
                  <a:pt x="3098" y="21209"/>
                </a:lnTo>
                <a:lnTo>
                  <a:pt x="1054" y="18669"/>
                </a:lnTo>
                <a:lnTo>
                  <a:pt x="0" y="15875"/>
                </a:lnTo>
                <a:lnTo>
                  <a:pt x="0" y="12319"/>
                </a:lnTo>
                <a:lnTo>
                  <a:pt x="0" y="8763"/>
                </a:lnTo>
                <a:lnTo>
                  <a:pt x="1054" y="5969"/>
                </a:lnTo>
                <a:lnTo>
                  <a:pt x="3098" y="3429"/>
                </a:lnTo>
                <a:lnTo>
                  <a:pt x="5016" y="1143"/>
                </a:lnTo>
                <a:lnTo>
                  <a:pt x="7493" y="0"/>
                </a:lnTo>
                <a:lnTo>
                  <a:pt x="10452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1491" y="1362709"/>
            <a:ext cx="76200" cy="170815"/>
          </a:xfrm>
          <a:custGeom>
            <a:avLst/>
            <a:gdLst/>
            <a:ahLst/>
            <a:cxnLst/>
            <a:rect l="l" t="t" r="r" b="b"/>
            <a:pathLst>
              <a:path w="76200" h="170815">
                <a:moveTo>
                  <a:pt x="75831" y="0"/>
                </a:moveTo>
                <a:lnTo>
                  <a:pt x="67524" y="34462"/>
                </a:lnTo>
                <a:lnTo>
                  <a:pt x="59101" y="68913"/>
                </a:lnTo>
                <a:lnTo>
                  <a:pt x="50680" y="103387"/>
                </a:lnTo>
                <a:lnTo>
                  <a:pt x="42379" y="137922"/>
                </a:lnTo>
                <a:lnTo>
                  <a:pt x="40474" y="145923"/>
                </a:lnTo>
                <a:lnTo>
                  <a:pt x="39535" y="151892"/>
                </a:lnTo>
                <a:lnTo>
                  <a:pt x="39535" y="155448"/>
                </a:lnTo>
                <a:lnTo>
                  <a:pt x="39535" y="158496"/>
                </a:lnTo>
                <a:lnTo>
                  <a:pt x="40449" y="160781"/>
                </a:lnTo>
                <a:lnTo>
                  <a:pt x="42240" y="162432"/>
                </a:lnTo>
                <a:lnTo>
                  <a:pt x="43916" y="164210"/>
                </a:lnTo>
                <a:lnTo>
                  <a:pt x="48056" y="165226"/>
                </a:lnTo>
                <a:lnTo>
                  <a:pt x="54521" y="165734"/>
                </a:lnTo>
                <a:lnTo>
                  <a:pt x="54178" y="167258"/>
                </a:lnTo>
                <a:lnTo>
                  <a:pt x="53822" y="168782"/>
                </a:lnTo>
                <a:lnTo>
                  <a:pt x="53492" y="170306"/>
                </a:lnTo>
                <a:lnTo>
                  <a:pt x="40113" y="170306"/>
                </a:lnTo>
                <a:lnTo>
                  <a:pt x="26741" y="170306"/>
                </a:lnTo>
                <a:lnTo>
                  <a:pt x="13371" y="170306"/>
                </a:lnTo>
                <a:lnTo>
                  <a:pt x="0" y="170306"/>
                </a:lnTo>
                <a:lnTo>
                  <a:pt x="469" y="168782"/>
                </a:lnTo>
                <a:lnTo>
                  <a:pt x="952" y="167258"/>
                </a:lnTo>
                <a:lnTo>
                  <a:pt x="1422" y="165734"/>
                </a:lnTo>
                <a:lnTo>
                  <a:pt x="7112" y="165480"/>
                </a:lnTo>
                <a:lnTo>
                  <a:pt x="26098" y="137922"/>
                </a:lnTo>
                <a:lnTo>
                  <a:pt x="32096" y="113103"/>
                </a:lnTo>
                <a:lnTo>
                  <a:pt x="38180" y="88344"/>
                </a:lnTo>
                <a:lnTo>
                  <a:pt x="44263" y="63609"/>
                </a:lnTo>
                <a:lnTo>
                  <a:pt x="50253" y="38862"/>
                </a:lnTo>
                <a:lnTo>
                  <a:pt x="51650" y="32893"/>
                </a:lnTo>
                <a:lnTo>
                  <a:pt x="52578" y="29337"/>
                </a:lnTo>
                <a:lnTo>
                  <a:pt x="52717" y="28575"/>
                </a:lnTo>
                <a:lnTo>
                  <a:pt x="52844" y="26924"/>
                </a:lnTo>
                <a:lnTo>
                  <a:pt x="52959" y="25400"/>
                </a:lnTo>
                <a:lnTo>
                  <a:pt x="52959" y="23622"/>
                </a:lnTo>
                <a:lnTo>
                  <a:pt x="52959" y="20827"/>
                </a:lnTo>
                <a:lnTo>
                  <a:pt x="52298" y="18669"/>
                </a:lnTo>
                <a:lnTo>
                  <a:pt x="51028" y="17018"/>
                </a:lnTo>
                <a:lnTo>
                  <a:pt x="49745" y="15240"/>
                </a:lnTo>
                <a:lnTo>
                  <a:pt x="47929" y="14477"/>
                </a:lnTo>
                <a:lnTo>
                  <a:pt x="45605" y="14477"/>
                </a:lnTo>
                <a:lnTo>
                  <a:pt x="43789" y="14477"/>
                </a:lnTo>
                <a:lnTo>
                  <a:pt x="40944" y="14985"/>
                </a:lnTo>
                <a:lnTo>
                  <a:pt x="37210" y="16001"/>
                </a:lnTo>
                <a:lnTo>
                  <a:pt x="36741" y="14604"/>
                </a:lnTo>
                <a:lnTo>
                  <a:pt x="36258" y="13080"/>
                </a:lnTo>
                <a:lnTo>
                  <a:pt x="35788" y="11556"/>
                </a:lnTo>
                <a:lnTo>
                  <a:pt x="44565" y="8643"/>
                </a:lnTo>
                <a:lnTo>
                  <a:pt x="53357" y="5778"/>
                </a:lnTo>
                <a:lnTo>
                  <a:pt x="62147" y="2913"/>
                </a:lnTo>
                <a:lnTo>
                  <a:pt x="70916" y="0"/>
                </a:lnTo>
                <a:lnTo>
                  <a:pt x="72567" y="0"/>
                </a:lnTo>
                <a:lnTo>
                  <a:pt x="74193" y="0"/>
                </a:lnTo>
                <a:lnTo>
                  <a:pt x="75831" y="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188970" y="3572636"/>
            <a:ext cx="30734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spc="15" dirty="0">
                <a:latin typeface="Cambria Math"/>
                <a:cs typeface="Cambria Math"/>
              </a:rPr>
              <a:t>⟶</a:t>
            </a:r>
            <a:r>
              <a:rPr sz="1000" spc="5" dirty="0">
                <a:latin typeface="Cambria Math"/>
                <a:cs typeface="Cambria Math"/>
              </a:rPr>
              <a:t>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6452" y="1596059"/>
            <a:ext cx="6055995" cy="20561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46700"/>
              </a:lnSpc>
              <a:spcBef>
                <a:spcPts val="110"/>
              </a:spcBef>
            </a:pPr>
            <a:r>
              <a:rPr sz="1400" spc="-10" dirty="0">
                <a:latin typeface="Cambria"/>
                <a:cs typeface="Cambria"/>
              </a:rPr>
              <a:t>Computing </a:t>
            </a:r>
            <a:r>
              <a:rPr sz="1400" spc="-5" dirty="0">
                <a:latin typeface="Cambria"/>
                <a:cs typeface="Cambria"/>
              </a:rPr>
              <a:t>a limit </a:t>
            </a:r>
            <a:r>
              <a:rPr sz="1400" spc="-10" dirty="0">
                <a:latin typeface="Cambria"/>
                <a:cs typeface="Cambria"/>
              </a:rPr>
              <a:t>just means </a:t>
            </a:r>
            <a:r>
              <a:rPr sz="1400" spc="-5" dirty="0">
                <a:latin typeface="Cambria"/>
                <a:cs typeface="Cambria"/>
              </a:rPr>
              <a:t>computing what happens to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-10" dirty="0">
                <a:latin typeface="Cambria"/>
                <a:cs typeface="Cambria"/>
              </a:rPr>
              <a:t>values </a:t>
            </a:r>
            <a:r>
              <a:rPr sz="1400" spc="-5" dirty="0">
                <a:latin typeface="Cambria"/>
                <a:cs typeface="Cambria"/>
              </a:rPr>
              <a:t>of </a:t>
            </a:r>
            <a:r>
              <a:rPr sz="1400" dirty="0">
                <a:latin typeface="Cambria"/>
                <a:cs typeface="Cambria"/>
              </a:rPr>
              <a:t>the  </a:t>
            </a:r>
            <a:r>
              <a:rPr sz="1400" spc="-5" dirty="0">
                <a:latin typeface="Cambria"/>
                <a:cs typeface="Cambria"/>
              </a:rPr>
              <a:t>function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if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5" dirty="0">
                <a:latin typeface="Cambria"/>
                <a:cs typeface="Cambria"/>
              </a:rPr>
              <a:t>is </a:t>
            </a:r>
            <a:r>
              <a:rPr sz="1400" spc="-10" dirty="0">
                <a:latin typeface="Cambria"/>
                <a:cs typeface="Cambria"/>
              </a:rPr>
              <a:t>evaluated </a:t>
            </a:r>
            <a:r>
              <a:rPr sz="1400" spc="-5" dirty="0">
                <a:latin typeface="Cambria"/>
                <a:cs typeface="Cambria"/>
              </a:rPr>
              <a:t>for </a:t>
            </a:r>
            <a:r>
              <a:rPr sz="1400" spc="-10" dirty="0">
                <a:latin typeface="Cambria"/>
                <a:cs typeface="Cambria"/>
              </a:rPr>
              <a:t>values </a:t>
            </a:r>
            <a:r>
              <a:rPr sz="1400" spc="-5" dirty="0">
                <a:latin typeface="Cambria"/>
                <a:cs typeface="Cambria"/>
              </a:rPr>
              <a:t>of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"/>
                <a:cs typeface="Cambria"/>
              </a:rPr>
              <a:t>getting closer </a:t>
            </a:r>
            <a:r>
              <a:rPr sz="1400" spc="-15" dirty="0">
                <a:latin typeface="Cambria"/>
                <a:cs typeface="Cambria"/>
              </a:rPr>
              <a:t>and </a:t>
            </a:r>
            <a:r>
              <a:rPr sz="1400" spc="-5" dirty="0">
                <a:latin typeface="Cambria"/>
                <a:cs typeface="Cambria"/>
              </a:rPr>
              <a:t>closer to  (but </a:t>
            </a:r>
            <a:r>
              <a:rPr sz="1400" spc="-10" dirty="0">
                <a:latin typeface="Cambria"/>
                <a:cs typeface="Cambria"/>
              </a:rPr>
              <a:t>does not </a:t>
            </a:r>
            <a:r>
              <a:rPr sz="1400" spc="-5" dirty="0">
                <a:latin typeface="Cambria"/>
                <a:cs typeface="Cambria"/>
              </a:rPr>
              <a:t>equal) the </a:t>
            </a:r>
            <a:r>
              <a:rPr sz="1400" spc="-10" dirty="0">
                <a:latin typeface="Cambria"/>
                <a:cs typeface="Cambria"/>
              </a:rPr>
              <a:t>number </a:t>
            </a:r>
            <a:r>
              <a:rPr sz="1400" spc="-5" dirty="0">
                <a:latin typeface="Cambria"/>
                <a:cs typeface="Cambria"/>
              </a:rPr>
              <a:t>c , if these </a:t>
            </a:r>
            <a:r>
              <a:rPr sz="1400" spc="-10" dirty="0">
                <a:latin typeface="Cambria"/>
                <a:cs typeface="Cambria"/>
              </a:rPr>
              <a:t>values </a:t>
            </a:r>
            <a:r>
              <a:rPr sz="1400" spc="-5" dirty="0">
                <a:latin typeface="Cambria"/>
                <a:cs typeface="Cambria"/>
              </a:rPr>
              <a:t>of </a:t>
            </a:r>
            <a:r>
              <a:rPr sz="1400" spc="10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"/>
                <a:cs typeface="Cambria"/>
              </a:rPr>
              <a:t>get </a:t>
            </a:r>
            <a:r>
              <a:rPr sz="1400" spc="-5" dirty="0">
                <a:latin typeface="Cambria"/>
                <a:cs typeface="Cambria"/>
              </a:rPr>
              <a:t>closer </a:t>
            </a:r>
            <a:r>
              <a:rPr sz="1400" spc="-15" dirty="0">
                <a:latin typeface="Cambria"/>
                <a:cs typeface="Cambria"/>
              </a:rPr>
              <a:t>and </a:t>
            </a:r>
            <a:r>
              <a:rPr sz="1400" spc="-5" dirty="0">
                <a:latin typeface="Cambria"/>
                <a:cs typeface="Cambria"/>
              </a:rPr>
              <a:t>closer  to </a:t>
            </a:r>
            <a:r>
              <a:rPr sz="1400" spc="-10" dirty="0">
                <a:latin typeface="Cambria"/>
                <a:cs typeface="Cambria"/>
              </a:rPr>
              <a:t>one </a:t>
            </a:r>
            <a:r>
              <a:rPr sz="1400" spc="-5" dirty="0">
                <a:latin typeface="Cambria"/>
                <a:cs typeface="Cambria"/>
              </a:rPr>
              <a:t>particular </a:t>
            </a:r>
            <a:r>
              <a:rPr sz="1400" spc="-10" dirty="0">
                <a:latin typeface="Cambria"/>
                <a:cs typeface="Cambria"/>
              </a:rPr>
              <a:t>number </a:t>
            </a:r>
            <a:r>
              <a:rPr sz="1400" spc="-5" dirty="0">
                <a:latin typeface="Cambria"/>
                <a:cs typeface="Cambria"/>
              </a:rPr>
              <a:t>L . </a:t>
            </a:r>
            <a:r>
              <a:rPr sz="1400" dirty="0">
                <a:latin typeface="Cambria"/>
                <a:cs typeface="Cambria"/>
              </a:rPr>
              <a:t>You </a:t>
            </a:r>
            <a:r>
              <a:rPr sz="1400" spc="-10" dirty="0">
                <a:latin typeface="Cambria"/>
                <a:cs typeface="Cambria"/>
              </a:rPr>
              <a:t>say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that</a:t>
            </a:r>
            <a:endParaRPr sz="14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1390"/>
              </a:spcBef>
            </a:pP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limit of </a:t>
            </a:r>
            <a:r>
              <a:rPr sz="1400" spc="10" dirty="0">
                <a:latin typeface="Cambria Math"/>
                <a:cs typeface="Cambria Math"/>
              </a:rPr>
              <a:t>𝑓(𝑥)</a:t>
            </a:r>
            <a:r>
              <a:rPr sz="1400" spc="10" dirty="0">
                <a:latin typeface="Cambria"/>
                <a:cs typeface="Cambria"/>
              </a:rPr>
              <a:t>, </a:t>
            </a:r>
            <a:r>
              <a:rPr sz="1400" spc="-10" dirty="0">
                <a:latin typeface="Cambria"/>
                <a:cs typeface="Cambria"/>
              </a:rPr>
              <a:t>as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"/>
                <a:cs typeface="Cambria"/>
              </a:rPr>
              <a:t>approaches </a:t>
            </a:r>
            <a:r>
              <a:rPr sz="1400" spc="20" dirty="0">
                <a:latin typeface="Cambria Math"/>
                <a:cs typeface="Cambria Math"/>
              </a:rPr>
              <a:t>𝑐</a:t>
            </a:r>
            <a:r>
              <a:rPr sz="1400" spc="20" dirty="0">
                <a:latin typeface="Cambria"/>
                <a:cs typeface="Cambria"/>
              </a:rPr>
              <a:t>, </a:t>
            </a:r>
            <a:r>
              <a:rPr sz="1400" spc="-10" dirty="0">
                <a:latin typeface="Cambria"/>
                <a:cs typeface="Cambria"/>
              </a:rPr>
              <a:t>equals </a:t>
            </a:r>
            <a:r>
              <a:rPr sz="1400" spc="-5" dirty="0">
                <a:latin typeface="Cambria Math"/>
                <a:cs typeface="Cambria Math"/>
              </a:rPr>
              <a:t>L</a:t>
            </a:r>
            <a:r>
              <a:rPr sz="1400" spc="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.</a:t>
            </a:r>
            <a:endParaRPr sz="1400">
              <a:latin typeface="Cambria"/>
              <a:cs typeface="Cambria"/>
            </a:endParaRPr>
          </a:p>
          <a:p>
            <a:pPr marL="18415" algn="ctr">
              <a:lnSpc>
                <a:spcPct val="100000"/>
              </a:lnSpc>
              <a:spcBef>
                <a:spcPts val="1370"/>
              </a:spcBef>
            </a:pP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𝐿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88975" y="3896740"/>
            <a:ext cx="311099" cy="1811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23353" y="3900042"/>
            <a:ext cx="682840" cy="22936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932177" y="3959224"/>
            <a:ext cx="69850" cy="115570"/>
          </a:xfrm>
          <a:custGeom>
            <a:avLst/>
            <a:gdLst/>
            <a:ahLst/>
            <a:cxnLst/>
            <a:rect l="l" t="t" r="r" b="b"/>
            <a:pathLst>
              <a:path w="69850" h="115570">
                <a:moveTo>
                  <a:pt x="52578" y="0"/>
                </a:moveTo>
                <a:lnTo>
                  <a:pt x="38735" y="0"/>
                </a:lnTo>
                <a:lnTo>
                  <a:pt x="31623" y="3555"/>
                </a:lnTo>
                <a:lnTo>
                  <a:pt x="6604" y="39877"/>
                </a:lnTo>
                <a:lnTo>
                  <a:pt x="0" y="76580"/>
                </a:lnTo>
                <a:lnTo>
                  <a:pt x="441" y="84835"/>
                </a:lnTo>
                <a:lnTo>
                  <a:pt x="17145" y="115442"/>
                </a:lnTo>
                <a:lnTo>
                  <a:pt x="31242" y="115442"/>
                </a:lnTo>
                <a:lnTo>
                  <a:pt x="38481" y="112013"/>
                </a:lnTo>
                <a:lnTo>
                  <a:pt x="41194" y="109347"/>
                </a:lnTo>
                <a:lnTo>
                  <a:pt x="22225" y="109347"/>
                </a:lnTo>
                <a:lnTo>
                  <a:pt x="19050" y="107187"/>
                </a:lnTo>
                <a:lnTo>
                  <a:pt x="16617" y="102838"/>
                </a:lnTo>
                <a:lnTo>
                  <a:pt x="14097" y="98678"/>
                </a:lnTo>
                <a:lnTo>
                  <a:pt x="12827" y="92582"/>
                </a:lnTo>
                <a:lnTo>
                  <a:pt x="18291" y="45688"/>
                </a:lnTo>
                <a:lnTo>
                  <a:pt x="37945" y="8100"/>
                </a:lnTo>
                <a:lnTo>
                  <a:pt x="43561" y="6476"/>
                </a:lnTo>
                <a:lnTo>
                  <a:pt x="60086" y="6476"/>
                </a:lnTo>
                <a:lnTo>
                  <a:pt x="58293" y="3555"/>
                </a:lnTo>
                <a:lnTo>
                  <a:pt x="52578" y="0"/>
                </a:lnTo>
                <a:close/>
              </a:path>
              <a:path w="69850" h="115570">
                <a:moveTo>
                  <a:pt x="60086" y="6476"/>
                </a:moveTo>
                <a:lnTo>
                  <a:pt x="47371" y="6476"/>
                </a:lnTo>
                <a:lnTo>
                  <a:pt x="50419" y="8508"/>
                </a:lnTo>
                <a:lnTo>
                  <a:pt x="55245" y="16890"/>
                </a:lnTo>
                <a:lnTo>
                  <a:pt x="56515" y="22732"/>
                </a:lnTo>
                <a:lnTo>
                  <a:pt x="56412" y="32638"/>
                </a:lnTo>
                <a:lnTo>
                  <a:pt x="55881" y="43840"/>
                </a:lnTo>
                <a:lnTo>
                  <a:pt x="46863" y="83184"/>
                </a:lnTo>
                <a:lnTo>
                  <a:pt x="26035" y="109347"/>
                </a:lnTo>
                <a:lnTo>
                  <a:pt x="41194" y="109347"/>
                </a:lnTo>
                <a:lnTo>
                  <a:pt x="63119" y="75818"/>
                </a:lnTo>
                <a:lnTo>
                  <a:pt x="69342" y="38861"/>
                </a:lnTo>
                <a:lnTo>
                  <a:pt x="68917" y="30743"/>
                </a:lnTo>
                <a:lnTo>
                  <a:pt x="67659" y="23352"/>
                </a:lnTo>
                <a:lnTo>
                  <a:pt x="65556" y="16625"/>
                </a:lnTo>
                <a:lnTo>
                  <a:pt x="62738" y="10794"/>
                </a:lnTo>
                <a:lnTo>
                  <a:pt x="60086" y="64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979676" y="3895089"/>
            <a:ext cx="103505" cy="231775"/>
          </a:xfrm>
          <a:custGeom>
            <a:avLst/>
            <a:gdLst/>
            <a:ahLst/>
            <a:cxnLst/>
            <a:rect l="l" t="t" r="r" b="b"/>
            <a:pathLst>
              <a:path w="103505" h="231775">
                <a:moveTo>
                  <a:pt x="8255" y="209296"/>
                </a:moveTo>
                <a:lnTo>
                  <a:pt x="4953" y="209296"/>
                </a:lnTo>
                <a:lnTo>
                  <a:pt x="3301" y="210185"/>
                </a:lnTo>
                <a:lnTo>
                  <a:pt x="1905" y="212217"/>
                </a:lnTo>
                <a:lnTo>
                  <a:pt x="762" y="214249"/>
                </a:lnTo>
                <a:lnTo>
                  <a:pt x="0" y="216535"/>
                </a:lnTo>
                <a:lnTo>
                  <a:pt x="0" y="222376"/>
                </a:lnTo>
                <a:lnTo>
                  <a:pt x="762" y="225044"/>
                </a:lnTo>
                <a:lnTo>
                  <a:pt x="2412" y="227075"/>
                </a:lnTo>
                <a:lnTo>
                  <a:pt x="4572" y="230124"/>
                </a:lnTo>
                <a:lnTo>
                  <a:pt x="7238" y="231648"/>
                </a:lnTo>
                <a:lnTo>
                  <a:pt x="15240" y="231648"/>
                </a:lnTo>
                <a:lnTo>
                  <a:pt x="20066" y="228853"/>
                </a:lnTo>
                <a:lnTo>
                  <a:pt x="22033" y="226568"/>
                </a:lnTo>
                <a:lnTo>
                  <a:pt x="10668" y="226568"/>
                </a:lnTo>
                <a:lnTo>
                  <a:pt x="10032" y="226187"/>
                </a:lnTo>
                <a:lnTo>
                  <a:pt x="9525" y="225551"/>
                </a:lnTo>
                <a:lnTo>
                  <a:pt x="9143" y="225171"/>
                </a:lnTo>
                <a:lnTo>
                  <a:pt x="9071" y="223139"/>
                </a:lnTo>
                <a:lnTo>
                  <a:pt x="9398" y="222376"/>
                </a:lnTo>
                <a:lnTo>
                  <a:pt x="10287" y="221234"/>
                </a:lnTo>
                <a:lnTo>
                  <a:pt x="11303" y="219710"/>
                </a:lnTo>
                <a:lnTo>
                  <a:pt x="11811" y="218059"/>
                </a:lnTo>
                <a:lnTo>
                  <a:pt x="11781" y="214249"/>
                </a:lnTo>
                <a:lnTo>
                  <a:pt x="11430" y="212725"/>
                </a:lnTo>
                <a:lnTo>
                  <a:pt x="10413" y="211454"/>
                </a:lnTo>
                <a:lnTo>
                  <a:pt x="9398" y="210058"/>
                </a:lnTo>
                <a:lnTo>
                  <a:pt x="8255" y="209296"/>
                </a:lnTo>
                <a:close/>
              </a:path>
              <a:path w="103505" h="231775">
                <a:moveTo>
                  <a:pt x="62611" y="75438"/>
                </a:moveTo>
                <a:lnTo>
                  <a:pt x="50418" y="75438"/>
                </a:lnTo>
                <a:lnTo>
                  <a:pt x="47045" y="96468"/>
                </a:lnTo>
                <a:lnTo>
                  <a:pt x="40203" y="138481"/>
                </a:lnTo>
                <a:lnTo>
                  <a:pt x="32956" y="182721"/>
                </a:lnTo>
                <a:lnTo>
                  <a:pt x="21209" y="220725"/>
                </a:lnTo>
                <a:lnTo>
                  <a:pt x="13969" y="226568"/>
                </a:lnTo>
                <a:lnTo>
                  <a:pt x="22033" y="226568"/>
                </a:lnTo>
                <a:lnTo>
                  <a:pt x="42544" y="185293"/>
                </a:lnTo>
                <a:lnTo>
                  <a:pt x="51153" y="146698"/>
                </a:lnTo>
                <a:lnTo>
                  <a:pt x="56110" y="116193"/>
                </a:lnTo>
                <a:lnTo>
                  <a:pt x="60475" y="89038"/>
                </a:lnTo>
                <a:lnTo>
                  <a:pt x="62611" y="75438"/>
                </a:lnTo>
                <a:close/>
              </a:path>
              <a:path w="103505" h="231775">
                <a:moveTo>
                  <a:pt x="75437" y="67310"/>
                </a:moveTo>
                <a:lnTo>
                  <a:pt x="37846" y="67310"/>
                </a:lnTo>
                <a:lnTo>
                  <a:pt x="37084" y="72771"/>
                </a:lnTo>
                <a:lnTo>
                  <a:pt x="36830" y="75438"/>
                </a:lnTo>
                <a:lnTo>
                  <a:pt x="74041" y="75438"/>
                </a:lnTo>
                <a:lnTo>
                  <a:pt x="74549" y="72771"/>
                </a:lnTo>
                <a:lnTo>
                  <a:pt x="74930" y="69976"/>
                </a:lnTo>
                <a:lnTo>
                  <a:pt x="75437" y="67310"/>
                </a:lnTo>
                <a:close/>
              </a:path>
              <a:path w="103505" h="231775">
                <a:moveTo>
                  <a:pt x="94361" y="0"/>
                </a:moveTo>
                <a:lnTo>
                  <a:pt x="86613" y="0"/>
                </a:lnTo>
                <a:lnTo>
                  <a:pt x="82550" y="1777"/>
                </a:lnTo>
                <a:lnTo>
                  <a:pt x="74041" y="9271"/>
                </a:lnTo>
                <a:lnTo>
                  <a:pt x="69850" y="14732"/>
                </a:lnTo>
                <a:lnTo>
                  <a:pt x="66167" y="22225"/>
                </a:lnTo>
                <a:lnTo>
                  <a:pt x="63373" y="27686"/>
                </a:lnTo>
                <a:lnTo>
                  <a:pt x="60198" y="35305"/>
                </a:lnTo>
                <a:lnTo>
                  <a:pt x="57276" y="45212"/>
                </a:lnTo>
                <a:lnTo>
                  <a:pt x="54991" y="52577"/>
                </a:lnTo>
                <a:lnTo>
                  <a:pt x="42163" y="67310"/>
                </a:lnTo>
                <a:lnTo>
                  <a:pt x="63881" y="67310"/>
                </a:lnTo>
                <a:lnTo>
                  <a:pt x="74422" y="21463"/>
                </a:lnTo>
                <a:lnTo>
                  <a:pt x="81153" y="10160"/>
                </a:lnTo>
                <a:lnTo>
                  <a:pt x="83693" y="6858"/>
                </a:lnTo>
                <a:lnTo>
                  <a:pt x="86613" y="5207"/>
                </a:lnTo>
                <a:lnTo>
                  <a:pt x="100111" y="5207"/>
                </a:lnTo>
                <a:lnTo>
                  <a:pt x="97409" y="1524"/>
                </a:lnTo>
                <a:lnTo>
                  <a:pt x="94361" y="0"/>
                </a:lnTo>
                <a:close/>
              </a:path>
              <a:path w="103505" h="231775">
                <a:moveTo>
                  <a:pt x="100111" y="5207"/>
                </a:moveTo>
                <a:lnTo>
                  <a:pt x="91186" y="5207"/>
                </a:lnTo>
                <a:lnTo>
                  <a:pt x="92201" y="5715"/>
                </a:lnTo>
                <a:lnTo>
                  <a:pt x="93344" y="7112"/>
                </a:lnTo>
                <a:lnTo>
                  <a:pt x="93599" y="8000"/>
                </a:lnTo>
                <a:lnTo>
                  <a:pt x="93599" y="9651"/>
                </a:lnTo>
                <a:lnTo>
                  <a:pt x="91948" y="14986"/>
                </a:lnTo>
                <a:lnTo>
                  <a:pt x="91567" y="16510"/>
                </a:lnTo>
                <a:lnTo>
                  <a:pt x="91567" y="19939"/>
                </a:lnTo>
                <a:lnTo>
                  <a:pt x="92075" y="21717"/>
                </a:lnTo>
                <a:lnTo>
                  <a:pt x="93091" y="23114"/>
                </a:lnTo>
                <a:lnTo>
                  <a:pt x="94106" y="24638"/>
                </a:lnTo>
                <a:lnTo>
                  <a:pt x="95376" y="25400"/>
                </a:lnTo>
                <a:lnTo>
                  <a:pt x="98932" y="25400"/>
                </a:lnTo>
                <a:lnTo>
                  <a:pt x="100456" y="24511"/>
                </a:lnTo>
                <a:lnTo>
                  <a:pt x="101726" y="22478"/>
                </a:lnTo>
                <a:lnTo>
                  <a:pt x="102869" y="20447"/>
                </a:lnTo>
                <a:lnTo>
                  <a:pt x="103505" y="18034"/>
                </a:lnTo>
                <a:lnTo>
                  <a:pt x="103505" y="11429"/>
                </a:lnTo>
                <a:lnTo>
                  <a:pt x="102235" y="8000"/>
                </a:lnTo>
                <a:lnTo>
                  <a:pt x="100111" y="52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163952" y="3900042"/>
            <a:ext cx="408305" cy="177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932177" y="3959224"/>
            <a:ext cx="69850" cy="115570"/>
          </a:xfrm>
          <a:custGeom>
            <a:avLst/>
            <a:gdLst/>
            <a:ahLst/>
            <a:cxnLst/>
            <a:rect l="l" t="t" r="r" b="b"/>
            <a:pathLst>
              <a:path w="69850" h="115570">
                <a:moveTo>
                  <a:pt x="69342" y="38861"/>
                </a:moveTo>
                <a:lnTo>
                  <a:pt x="59741" y="84486"/>
                </a:lnTo>
                <a:lnTo>
                  <a:pt x="31242" y="115442"/>
                </a:lnTo>
                <a:lnTo>
                  <a:pt x="24257" y="115442"/>
                </a:lnTo>
                <a:lnTo>
                  <a:pt x="17145" y="115442"/>
                </a:lnTo>
                <a:lnTo>
                  <a:pt x="0" y="76580"/>
                </a:lnTo>
                <a:lnTo>
                  <a:pt x="424" y="67417"/>
                </a:lnTo>
                <a:lnTo>
                  <a:pt x="14287" y="23463"/>
                </a:lnTo>
                <a:lnTo>
                  <a:pt x="38735" y="0"/>
                </a:lnTo>
                <a:lnTo>
                  <a:pt x="45720" y="0"/>
                </a:lnTo>
                <a:lnTo>
                  <a:pt x="52578" y="0"/>
                </a:lnTo>
                <a:lnTo>
                  <a:pt x="68917" y="30743"/>
                </a:lnTo>
                <a:lnTo>
                  <a:pt x="69342" y="38861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945004" y="3965701"/>
            <a:ext cx="43815" cy="102870"/>
          </a:xfrm>
          <a:custGeom>
            <a:avLst/>
            <a:gdLst/>
            <a:ahLst/>
            <a:cxnLst/>
            <a:rect l="l" t="t" r="r" b="b"/>
            <a:pathLst>
              <a:path w="43814" h="102870">
                <a:moveTo>
                  <a:pt x="43687" y="24002"/>
                </a:moveTo>
                <a:lnTo>
                  <a:pt x="43687" y="16255"/>
                </a:lnTo>
                <a:lnTo>
                  <a:pt x="42418" y="10413"/>
                </a:lnTo>
                <a:lnTo>
                  <a:pt x="40005" y="6223"/>
                </a:lnTo>
                <a:lnTo>
                  <a:pt x="37592" y="2031"/>
                </a:lnTo>
                <a:lnTo>
                  <a:pt x="34543" y="0"/>
                </a:lnTo>
                <a:lnTo>
                  <a:pt x="30733" y="0"/>
                </a:lnTo>
                <a:lnTo>
                  <a:pt x="5464" y="39211"/>
                </a:lnTo>
                <a:lnTo>
                  <a:pt x="0" y="78358"/>
                </a:lnTo>
                <a:lnTo>
                  <a:pt x="0" y="86105"/>
                </a:lnTo>
                <a:lnTo>
                  <a:pt x="1269" y="92201"/>
                </a:lnTo>
                <a:lnTo>
                  <a:pt x="3809" y="96392"/>
                </a:lnTo>
                <a:lnTo>
                  <a:pt x="6222" y="100710"/>
                </a:lnTo>
                <a:lnTo>
                  <a:pt x="9397" y="102870"/>
                </a:lnTo>
                <a:lnTo>
                  <a:pt x="13207" y="102870"/>
                </a:lnTo>
                <a:lnTo>
                  <a:pt x="38169" y="63704"/>
                </a:lnTo>
                <a:lnTo>
                  <a:pt x="43054" y="37363"/>
                </a:lnTo>
                <a:lnTo>
                  <a:pt x="43687" y="24002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79676" y="3895089"/>
            <a:ext cx="103505" cy="231775"/>
          </a:xfrm>
          <a:custGeom>
            <a:avLst/>
            <a:gdLst/>
            <a:ahLst/>
            <a:cxnLst/>
            <a:rect l="l" t="t" r="r" b="b"/>
            <a:pathLst>
              <a:path w="103505" h="231775">
                <a:moveTo>
                  <a:pt x="75437" y="67310"/>
                </a:moveTo>
                <a:lnTo>
                  <a:pt x="74930" y="69976"/>
                </a:lnTo>
                <a:lnTo>
                  <a:pt x="74549" y="72771"/>
                </a:lnTo>
                <a:lnTo>
                  <a:pt x="74041" y="75438"/>
                </a:lnTo>
                <a:lnTo>
                  <a:pt x="70231" y="75438"/>
                </a:lnTo>
                <a:lnTo>
                  <a:pt x="66421" y="75438"/>
                </a:lnTo>
                <a:lnTo>
                  <a:pt x="62611" y="75438"/>
                </a:lnTo>
                <a:lnTo>
                  <a:pt x="60475" y="89038"/>
                </a:lnTo>
                <a:lnTo>
                  <a:pt x="58293" y="102616"/>
                </a:lnTo>
                <a:lnTo>
                  <a:pt x="56110" y="116193"/>
                </a:lnTo>
                <a:lnTo>
                  <a:pt x="53975" y="129794"/>
                </a:lnTo>
                <a:lnTo>
                  <a:pt x="45366" y="174460"/>
                </a:lnTo>
                <a:lnTo>
                  <a:pt x="29400" y="217082"/>
                </a:lnTo>
                <a:lnTo>
                  <a:pt x="15240" y="231648"/>
                </a:lnTo>
                <a:lnTo>
                  <a:pt x="10413" y="231648"/>
                </a:lnTo>
                <a:lnTo>
                  <a:pt x="7238" y="231648"/>
                </a:lnTo>
                <a:lnTo>
                  <a:pt x="4572" y="230124"/>
                </a:lnTo>
                <a:lnTo>
                  <a:pt x="2412" y="227075"/>
                </a:lnTo>
                <a:lnTo>
                  <a:pt x="762" y="225044"/>
                </a:lnTo>
                <a:lnTo>
                  <a:pt x="0" y="222376"/>
                </a:lnTo>
                <a:lnTo>
                  <a:pt x="0" y="219075"/>
                </a:lnTo>
                <a:lnTo>
                  <a:pt x="0" y="216535"/>
                </a:lnTo>
                <a:lnTo>
                  <a:pt x="762" y="214249"/>
                </a:lnTo>
                <a:lnTo>
                  <a:pt x="1905" y="212217"/>
                </a:lnTo>
                <a:lnTo>
                  <a:pt x="3301" y="210185"/>
                </a:lnTo>
                <a:lnTo>
                  <a:pt x="4953" y="209296"/>
                </a:lnTo>
                <a:lnTo>
                  <a:pt x="6857" y="209296"/>
                </a:lnTo>
                <a:lnTo>
                  <a:pt x="8255" y="209296"/>
                </a:lnTo>
                <a:lnTo>
                  <a:pt x="9398" y="210058"/>
                </a:lnTo>
                <a:lnTo>
                  <a:pt x="10413" y="211454"/>
                </a:lnTo>
                <a:lnTo>
                  <a:pt x="11430" y="212725"/>
                </a:lnTo>
                <a:lnTo>
                  <a:pt x="11811" y="214375"/>
                </a:lnTo>
                <a:lnTo>
                  <a:pt x="11811" y="216153"/>
                </a:lnTo>
                <a:lnTo>
                  <a:pt x="11811" y="218059"/>
                </a:lnTo>
                <a:lnTo>
                  <a:pt x="11303" y="219710"/>
                </a:lnTo>
                <a:lnTo>
                  <a:pt x="10287" y="221234"/>
                </a:lnTo>
                <a:lnTo>
                  <a:pt x="9398" y="222376"/>
                </a:lnTo>
                <a:lnTo>
                  <a:pt x="9017" y="223266"/>
                </a:lnTo>
                <a:lnTo>
                  <a:pt x="9017" y="223900"/>
                </a:lnTo>
                <a:lnTo>
                  <a:pt x="9017" y="224663"/>
                </a:lnTo>
                <a:lnTo>
                  <a:pt x="9143" y="225171"/>
                </a:lnTo>
                <a:lnTo>
                  <a:pt x="9525" y="225551"/>
                </a:lnTo>
                <a:lnTo>
                  <a:pt x="10032" y="226187"/>
                </a:lnTo>
                <a:lnTo>
                  <a:pt x="10668" y="226568"/>
                </a:lnTo>
                <a:lnTo>
                  <a:pt x="11684" y="226568"/>
                </a:lnTo>
                <a:lnTo>
                  <a:pt x="13969" y="226568"/>
                </a:lnTo>
                <a:lnTo>
                  <a:pt x="16382" y="225425"/>
                </a:lnTo>
                <a:lnTo>
                  <a:pt x="18796" y="223139"/>
                </a:lnTo>
                <a:lnTo>
                  <a:pt x="21209" y="220725"/>
                </a:lnTo>
                <a:lnTo>
                  <a:pt x="23494" y="217550"/>
                </a:lnTo>
                <a:lnTo>
                  <a:pt x="25400" y="213105"/>
                </a:lnTo>
                <a:lnTo>
                  <a:pt x="27305" y="208661"/>
                </a:lnTo>
                <a:lnTo>
                  <a:pt x="36830" y="159512"/>
                </a:lnTo>
                <a:lnTo>
                  <a:pt x="40203" y="138481"/>
                </a:lnTo>
                <a:lnTo>
                  <a:pt x="43624" y="117475"/>
                </a:lnTo>
                <a:lnTo>
                  <a:pt x="47045" y="96468"/>
                </a:lnTo>
                <a:lnTo>
                  <a:pt x="50418" y="75438"/>
                </a:lnTo>
                <a:lnTo>
                  <a:pt x="45847" y="75438"/>
                </a:lnTo>
                <a:lnTo>
                  <a:pt x="41275" y="75438"/>
                </a:lnTo>
                <a:lnTo>
                  <a:pt x="36830" y="75438"/>
                </a:lnTo>
                <a:lnTo>
                  <a:pt x="37084" y="72771"/>
                </a:lnTo>
                <a:lnTo>
                  <a:pt x="37465" y="69976"/>
                </a:lnTo>
                <a:lnTo>
                  <a:pt x="37846" y="67310"/>
                </a:lnTo>
                <a:lnTo>
                  <a:pt x="42163" y="67310"/>
                </a:lnTo>
                <a:lnTo>
                  <a:pt x="45212" y="66801"/>
                </a:lnTo>
                <a:lnTo>
                  <a:pt x="60198" y="35305"/>
                </a:lnTo>
                <a:lnTo>
                  <a:pt x="63373" y="27686"/>
                </a:lnTo>
                <a:lnTo>
                  <a:pt x="66167" y="22225"/>
                </a:lnTo>
                <a:lnTo>
                  <a:pt x="69850" y="14732"/>
                </a:lnTo>
                <a:lnTo>
                  <a:pt x="74041" y="9271"/>
                </a:lnTo>
                <a:lnTo>
                  <a:pt x="78231" y="5588"/>
                </a:lnTo>
                <a:lnTo>
                  <a:pt x="82550" y="1777"/>
                </a:lnTo>
                <a:lnTo>
                  <a:pt x="86613" y="0"/>
                </a:lnTo>
                <a:lnTo>
                  <a:pt x="90297" y="0"/>
                </a:lnTo>
                <a:lnTo>
                  <a:pt x="94361" y="0"/>
                </a:lnTo>
                <a:lnTo>
                  <a:pt x="97409" y="1524"/>
                </a:lnTo>
                <a:lnTo>
                  <a:pt x="99822" y="4825"/>
                </a:lnTo>
                <a:lnTo>
                  <a:pt x="102235" y="8000"/>
                </a:lnTo>
                <a:lnTo>
                  <a:pt x="103505" y="11429"/>
                </a:lnTo>
                <a:lnTo>
                  <a:pt x="103505" y="15113"/>
                </a:lnTo>
                <a:lnTo>
                  <a:pt x="103505" y="18034"/>
                </a:lnTo>
                <a:lnTo>
                  <a:pt x="102869" y="20447"/>
                </a:lnTo>
                <a:lnTo>
                  <a:pt x="101726" y="22478"/>
                </a:lnTo>
                <a:lnTo>
                  <a:pt x="100456" y="24511"/>
                </a:lnTo>
                <a:lnTo>
                  <a:pt x="98932" y="25400"/>
                </a:lnTo>
                <a:lnTo>
                  <a:pt x="97028" y="25400"/>
                </a:lnTo>
                <a:lnTo>
                  <a:pt x="95376" y="25400"/>
                </a:lnTo>
                <a:lnTo>
                  <a:pt x="94106" y="24638"/>
                </a:lnTo>
                <a:lnTo>
                  <a:pt x="93091" y="23114"/>
                </a:lnTo>
                <a:lnTo>
                  <a:pt x="92075" y="21717"/>
                </a:lnTo>
                <a:lnTo>
                  <a:pt x="91567" y="19939"/>
                </a:lnTo>
                <a:lnTo>
                  <a:pt x="91567" y="17907"/>
                </a:lnTo>
                <a:lnTo>
                  <a:pt x="91567" y="16510"/>
                </a:lnTo>
                <a:lnTo>
                  <a:pt x="91948" y="14986"/>
                </a:lnTo>
                <a:lnTo>
                  <a:pt x="92582" y="12953"/>
                </a:lnTo>
                <a:lnTo>
                  <a:pt x="93218" y="10922"/>
                </a:lnTo>
                <a:lnTo>
                  <a:pt x="93599" y="9651"/>
                </a:lnTo>
                <a:lnTo>
                  <a:pt x="93599" y="9017"/>
                </a:lnTo>
                <a:lnTo>
                  <a:pt x="93599" y="8000"/>
                </a:lnTo>
                <a:lnTo>
                  <a:pt x="93344" y="7112"/>
                </a:lnTo>
                <a:lnTo>
                  <a:pt x="92837" y="6476"/>
                </a:lnTo>
                <a:lnTo>
                  <a:pt x="92201" y="5715"/>
                </a:lnTo>
                <a:lnTo>
                  <a:pt x="91186" y="5207"/>
                </a:lnTo>
                <a:lnTo>
                  <a:pt x="89916" y="5207"/>
                </a:lnTo>
                <a:lnTo>
                  <a:pt x="86613" y="5207"/>
                </a:lnTo>
                <a:lnTo>
                  <a:pt x="83693" y="6858"/>
                </a:lnTo>
                <a:lnTo>
                  <a:pt x="81153" y="10160"/>
                </a:lnTo>
                <a:lnTo>
                  <a:pt x="77597" y="14732"/>
                </a:lnTo>
                <a:lnTo>
                  <a:pt x="66450" y="54042"/>
                </a:lnTo>
                <a:lnTo>
                  <a:pt x="63881" y="67310"/>
                </a:lnTo>
                <a:lnTo>
                  <a:pt x="67818" y="67310"/>
                </a:lnTo>
                <a:lnTo>
                  <a:pt x="71628" y="67310"/>
                </a:lnTo>
                <a:lnTo>
                  <a:pt x="75437" y="6731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76452" y="4292345"/>
            <a:ext cx="5370830" cy="22218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>
              <a:lnSpc>
                <a:spcPts val="147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Suppose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 </a:t>
            </a:r>
            <a:r>
              <a:rPr sz="1400" spc="-15" dirty="0">
                <a:latin typeface="Cambria Math"/>
                <a:cs typeface="Cambria Math"/>
              </a:rPr>
              <a:t>and </a:t>
            </a:r>
            <a:r>
              <a:rPr sz="1400" spc="-100" dirty="0">
                <a:latin typeface="Cambria Math"/>
                <a:cs typeface="Cambria Math"/>
              </a:rPr>
              <a:t>lim⁡g</a:t>
            </a:r>
            <a:r>
              <a:rPr sz="2100" spc="-15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M</a:t>
            </a:r>
            <a:endParaRPr sz="1400">
              <a:latin typeface="Cambria Math"/>
              <a:cs typeface="Cambria Math"/>
            </a:endParaRPr>
          </a:p>
          <a:p>
            <a:pPr marR="2204085" algn="ctr">
              <a:lnSpc>
                <a:spcPts val="990"/>
              </a:lnSpc>
              <a:tabLst>
                <a:tab pos="1369060" algn="l"/>
              </a:tabLst>
            </a:pPr>
            <a:r>
              <a:rPr sz="1000" spc="20" dirty="0">
                <a:latin typeface="Cambria Math"/>
                <a:cs typeface="Cambria Math"/>
              </a:rPr>
              <a:t>x→a	x→a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470"/>
              </a:lnSpc>
              <a:tabLst>
                <a:tab pos="478790" algn="l"/>
              </a:tabLst>
            </a:pP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dirty="0">
                <a:latin typeface="Cambria Math"/>
                <a:cs typeface="Cambria Math"/>
              </a:rPr>
              <a:t>lim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44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44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M</a:t>
            </a:r>
            <a:endParaRPr sz="1400">
              <a:latin typeface="Cambria Math"/>
              <a:cs typeface="Cambria Math"/>
            </a:endParaRPr>
          </a:p>
          <a:p>
            <a:pPr marL="478790">
              <a:lnSpc>
                <a:spcPts val="990"/>
              </a:lnSpc>
              <a:tabLst>
                <a:tab pos="2003425" algn="l"/>
                <a:tab pos="2841625" algn="l"/>
              </a:tabLst>
            </a:pPr>
            <a:r>
              <a:rPr sz="1000" spc="20" dirty="0">
                <a:latin typeface="Cambria Math"/>
                <a:cs typeface="Cambria Math"/>
              </a:rPr>
              <a:t>x→a	x→a	x→a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470"/>
              </a:lnSpc>
              <a:tabLst>
                <a:tab pos="478790" algn="l"/>
              </a:tabLst>
            </a:pP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dirty="0">
                <a:latin typeface="Cambria Math"/>
                <a:cs typeface="Cambria Math"/>
              </a:rPr>
              <a:t>lim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44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44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M</a:t>
            </a:r>
            <a:endParaRPr sz="1400">
              <a:latin typeface="Cambria Math"/>
              <a:cs typeface="Cambria Math"/>
            </a:endParaRPr>
          </a:p>
          <a:p>
            <a:pPr marL="478790">
              <a:lnSpc>
                <a:spcPts val="990"/>
              </a:lnSpc>
              <a:tabLst>
                <a:tab pos="2003425" algn="l"/>
                <a:tab pos="2841625" algn="l"/>
              </a:tabLst>
            </a:pPr>
            <a:r>
              <a:rPr sz="1000" spc="20" dirty="0">
                <a:latin typeface="Cambria Math"/>
                <a:cs typeface="Cambria Math"/>
              </a:rPr>
              <a:t>x→a	x→a	x→a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70"/>
              </a:lnSpc>
              <a:tabLst>
                <a:tab pos="518159" algn="l"/>
                <a:tab pos="3418204" algn="l"/>
              </a:tabLst>
            </a:pPr>
            <a:r>
              <a:rPr sz="1400" spc="-5" dirty="0">
                <a:latin typeface="Cambria Math"/>
                <a:cs typeface="Cambria Math"/>
              </a:rPr>
              <a:t>3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dirty="0">
                <a:latin typeface="Cambria Math"/>
                <a:cs typeface="Cambria Math"/>
              </a:rPr>
              <a:t>lim</a:t>
            </a:r>
            <a:r>
              <a:rPr sz="2100" baseline="1984" dirty="0">
                <a:latin typeface="Cambria Math"/>
                <a:cs typeface="Cambria Math"/>
              </a:rPr>
              <a:t>  </a:t>
            </a:r>
            <a:r>
              <a:rPr sz="1400" spc="25" dirty="0">
                <a:latin typeface="Cambria Math"/>
                <a:cs typeface="Cambria Math"/>
              </a:rPr>
              <a:t>c𝑓</a:t>
            </a:r>
            <a:r>
              <a:rPr sz="2100" spc="37" baseline="1984" dirty="0">
                <a:latin typeface="Cambria Math"/>
                <a:cs typeface="Cambria Math"/>
              </a:rPr>
              <a:t> 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   </a:t>
            </a:r>
            <a:r>
              <a:rPr sz="1400" spc="-10" dirty="0">
                <a:latin typeface="Cambria Math"/>
                <a:cs typeface="Cambria Math"/>
              </a:rPr>
              <a:t>=  </a:t>
            </a:r>
            <a:r>
              <a:rPr sz="1400" spc="-5" dirty="0">
                <a:latin typeface="Cambria Math"/>
                <a:cs typeface="Cambria Math"/>
              </a:rPr>
              <a:t>c 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5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	</a:t>
            </a:r>
            <a:r>
              <a:rPr sz="1400" spc="-10" dirty="0">
                <a:latin typeface="Cambria Math"/>
                <a:cs typeface="Cambria Math"/>
              </a:rPr>
              <a:t>(Where </a:t>
            </a:r>
            <a:r>
              <a:rPr sz="1400" spc="-5" dirty="0">
                <a:latin typeface="Cambria Math"/>
                <a:cs typeface="Cambria Math"/>
              </a:rPr>
              <a:t>c </a:t>
            </a:r>
            <a:r>
              <a:rPr sz="1400" spc="-10" dirty="0">
                <a:latin typeface="Cambria Math"/>
                <a:cs typeface="Cambria Math"/>
              </a:rPr>
              <a:t>is </a:t>
            </a:r>
            <a:r>
              <a:rPr sz="1400" spc="-15" dirty="0">
                <a:latin typeface="Cambria Math"/>
                <a:cs typeface="Cambria Math"/>
              </a:rPr>
              <a:t>any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constant)</a:t>
            </a:r>
            <a:endParaRPr sz="1400">
              <a:latin typeface="Cambria Math"/>
              <a:cs typeface="Cambria Math"/>
            </a:endParaRPr>
          </a:p>
          <a:p>
            <a:pPr marL="518159">
              <a:lnSpc>
                <a:spcPts val="990"/>
              </a:lnSpc>
              <a:tabLst>
                <a:tab pos="1671320" algn="l"/>
              </a:tabLst>
            </a:pPr>
            <a:r>
              <a:rPr sz="1000" spc="20" dirty="0">
                <a:latin typeface="Cambria Math"/>
                <a:cs typeface="Cambria Math"/>
              </a:rPr>
              <a:t>x→a	x→a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70"/>
              </a:lnSpc>
              <a:tabLst>
                <a:tab pos="518159" algn="l"/>
              </a:tabLst>
            </a:pPr>
            <a:r>
              <a:rPr sz="1400" spc="-5" dirty="0">
                <a:latin typeface="Cambria Math"/>
                <a:cs typeface="Cambria Math"/>
              </a:rPr>
              <a:t>4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dirty="0">
                <a:latin typeface="Cambria Math"/>
                <a:cs typeface="Cambria Math"/>
              </a:rPr>
              <a:t>lim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∙ </a:t>
            </a: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44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 Math"/>
                <a:cs typeface="Cambria Math"/>
              </a:rPr>
              <a:t>∙ lim </a:t>
            </a:r>
            <a:r>
              <a:rPr sz="1400" spc="5" dirty="0">
                <a:latin typeface="Cambria Math"/>
                <a:cs typeface="Cambria Math"/>
              </a:rPr>
              <a:t>𝑔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 ∙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M</a:t>
            </a:r>
            <a:endParaRPr sz="1400">
              <a:latin typeface="Cambria Math"/>
              <a:cs typeface="Cambria Math"/>
            </a:endParaRPr>
          </a:p>
          <a:p>
            <a:pPr marL="518159">
              <a:lnSpc>
                <a:spcPts val="990"/>
              </a:lnSpc>
              <a:tabLst>
                <a:tab pos="2018664" algn="l"/>
                <a:tab pos="2869565" algn="l"/>
              </a:tabLst>
            </a:pPr>
            <a:r>
              <a:rPr sz="1000" spc="20" dirty="0">
                <a:latin typeface="Cambria Math"/>
                <a:cs typeface="Cambria Math"/>
              </a:rPr>
              <a:t>x→a	x→a	x→a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6452" y="6813550"/>
            <a:ext cx="7766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18159" algn="l"/>
              </a:tabLst>
            </a:pPr>
            <a:r>
              <a:rPr sz="1400" spc="-5" dirty="0">
                <a:latin typeface="Cambria Math"/>
                <a:cs typeface="Cambria Math"/>
              </a:rPr>
              <a:t>5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63166" y="6676390"/>
            <a:ext cx="3765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2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472819" y="695121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054732" y="6624573"/>
            <a:ext cx="6597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4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54732" y="7090917"/>
            <a:ext cx="25907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868551" y="6734302"/>
            <a:ext cx="1032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38835" algn="l"/>
              </a:tabLst>
            </a:pPr>
            <a:r>
              <a:rPr sz="2100" spc="-15" baseline="-23809" dirty="0">
                <a:latin typeface="Cambria Math"/>
                <a:cs typeface="Cambria Math"/>
              </a:rPr>
              <a:t>=</a:t>
            </a:r>
            <a:r>
              <a:rPr sz="2100" spc="209" baseline="-23809" dirty="0">
                <a:latin typeface="Cambria Math"/>
                <a:cs typeface="Cambria Math"/>
              </a:rPr>
              <a:t> </a:t>
            </a:r>
            <a:r>
              <a:rPr sz="1000" u="sng" spc="6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x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→c	</a:t>
            </a:r>
            <a:r>
              <a:rPr sz="1000" dirty="0">
                <a:latin typeface="Cambria Math"/>
                <a:cs typeface="Cambria Math"/>
              </a:rPr>
              <a:t> </a:t>
            </a:r>
            <a:r>
              <a:rPr sz="1000" spc="-60" dirty="0">
                <a:latin typeface="Cambria Math"/>
                <a:cs typeface="Cambria Math"/>
              </a:rPr>
              <a:t> </a:t>
            </a:r>
            <a:r>
              <a:rPr sz="2100" spc="-15" baseline="-23809" dirty="0">
                <a:latin typeface="Cambria Math"/>
                <a:cs typeface="Cambria Math"/>
              </a:rPr>
              <a:t>=</a:t>
            </a:r>
            <a:endParaRPr sz="2100" baseline="-23809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951226" y="6676390"/>
            <a:ext cx="1206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82420" y="6932421"/>
            <a:ext cx="19145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81380" algn="l"/>
                <a:tab pos="1757045" algn="l"/>
              </a:tabLst>
            </a:pPr>
            <a:r>
              <a:rPr sz="1500" spc="97" baseline="2777" dirty="0">
                <a:latin typeface="Cambria Math"/>
                <a:cs typeface="Cambria Math"/>
              </a:rPr>
              <a:t>x</a:t>
            </a:r>
            <a:r>
              <a:rPr sz="1500" baseline="2777" dirty="0">
                <a:latin typeface="Cambria Math"/>
                <a:cs typeface="Cambria Math"/>
              </a:rPr>
              <a:t>→a</a:t>
            </a:r>
            <a:r>
              <a:rPr sz="1500" spc="112" baseline="2777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𝑔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40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5" dirty="0">
                <a:latin typeface="Cambria Math"/>
                <a:cs typeface="Cambria Math"/>
              </a:rPr>
              <a:t>𝑔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40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939542" y="695121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3359658" y="6972045"/>
            <a:ext cx="2647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→a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140201" y="6813550"/>
            <a:ext cx="12179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, If lim </a:t>
            </a:r>
            <a:r>
              <a:rPr sz="1400" spc="5" dirty="0">
                <a:latin typeface="Cambria Math"/>
                <a:cs typeface="Cambria Math"/>
              </a:rPr>
              <a:t>𝑔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≠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222349" y="7627746"/>
            <a:ext cx="13747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22045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→a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→a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993898" y="7362570"/>
            <a:ext cx="990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latin typeface="Cambria Math"/>
                <a:cs typeface="Cambria Math"/>
              </a:rPr>
              <a:t>𝑛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76452" y="7469251"/>
            <a:ext cx="27609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58165" algn="l"/>
                <a:tab pos="2473325" algn="l"/>
              </a:tabLst>
            </a:pPr>
            <a:r>
              <a:rPr sz="1400" spc="-5" dirty="0">
                <a:latin typeface="Cambria Math"/>
                <a:cs typeface="Cambria Math"/>
              </a:rPr>
              <a:t>6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dirty="0">
                <a:latin typeface="Cambria Math"/>
                <a:cs typeface="Cambria Math"/>
              </a:rPr>
              <a:t>lim</a:t>
            </a:r>
            <a:r>
              <a:rPr sz="2100" baseline="1984" dirty="0">
                <a:latin typeface="Cambria Math"/>
                <a:cs typeface="Cambria Math"/>
              </a:rPr>
              <a:t> 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  </a:t>
            </a:r>
            <a:r>
              <a:rPr sz="1500" baseline="30555" dirty="0">
                <a:latin typeface="Cambria Math"/>
                <a:cs typeface="Cambria Math"/>
              </a:rPr>
              <a:t>𝑛  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15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lim𝑓</a:t>
            </a:r>
            <a:r>
              <a:rPr sz="2100" spc="40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396234" y="7450963"/>
            <a:ext cx="990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latin typeface="Cambria Math"/>
                <a:cs typeface="Cambria Math"/>
              </a:rPr>
              <a:t>𝑛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603883" y="8033638"/>
            <a:ext cx="350520" cy="0"/>
          </a:xfrm>
          <a:custGeom>
            <a:avLst/>
            <a:gdLst/>
            <a:ahLst/>
            <a:cxnLst/>
            <a:rect l="l" t="t" r="r" b="b"/>
            <a:pathLst>
              <a:path w="350519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47848" y="7990967"/>
            <a:ext cx="598170" cy="0"/>
          </a:xfrm>
          <a:custGeom>
            <a:avLst/>
            <a:gdLst/>
            <a:ahLst/>
            <a:cxnLst/>
            <a:rect l="l" t="t" r="r" b="b"/>
            <a:pathLst>
              <a:path w="598169">
                <a:moveTo>
                  <a:pt x="0" y="0"/>
                </a:moveTo>
                <a:lnTo>
                  <a:pt x="5977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320541" y="804887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182420" y="9212960"/>
            <a:ext cx="2654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→a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19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676452" y="8014842"/>
            <a:ext cx="4075429" cy="12776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70"/>
              </a:lnSpc>
              <a:spcBef>
                <a:spcPts val="90"/>
              </a:spcBef>
              <a:tabLst>
                <a:tab pos="518159" algn="l"/>
              </a:tabLst>
            </a:pPr>
            <a:r>
              <a:rPr sz="1400" spc="-5" dirty="0">
                <a:latin typeface="Cambria Math"/>
                <a:cs typeface="Cambria Math"/>
              </a:rPr>
              <a:t>7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spc="-60" dirty="0">
                <a:latin typeface="Cambria Math"/>
                <a:cs typeface="Cambria Math"/>
              </a:rPr>
              <a:t>lim</a:t>
            </a:r>
            <a:r>
              <a:rPr sz="1200" spc="-89" baseline="52083" dirty="0">
                <a:latin typeface="Cambria Math"/>
                <a:cs typeface="Cambria Math"/>
              </a:rPr>
              <a:t>𝑛</a:t>
            </a:r>
            <a:r>
              <a:rPr sz="1200" spc="-89" baseline="3472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200" spc="-480" baseline="45138" dirty="0">
                <a:latin typeface="Cambria Math"/>
                <a:cs typeface="Cambria Math"/>
              </a:rPr>
              <a:t>𝑛</a:t>
            </a:r>
            <a:r>
              <a:rPr sz="1200" spc="1312" baseline="-17361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lim𝑓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200" spc="-480" baseline="55555" dirty="0">
                <a:latin typeface="Cambria Math"/>
                <a:cs typeface="Cambria Math"/>
              </a:rPr>
              <a:t>𝑛</a:t>
            </a:r>
            <a:r>
              <a:rPr sz="800" spc="7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</a:t>
            </a:r>
            <a:endParaRPr sz="1400">
              <a:latin typeface="Cambria Math"/>
              <a:cs typeface="Cambria Math"/>
            </a:endParaRPr>
          </a:p>
          <a:p>
            <a:pPr marL="518159">
              <a:lnSpc>
                <a:spcPts val="990"/>
              </a:lnSpc>
              <a:tabLst>
                <a:tab pos="1671320" algn="l"/>
              </a:tabLst>
            </a:pPr>
            <a:r>
              <a:rPr sz="1000" spc="20" dirty="0">
                <a:latin typeface="Cambria Math"/>
                <a:cs typeface="Cambria Math"/>
              </a:rPr>
              <a:t>x→a	x→a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70"/>
              </a:lnSpc>
              <a:spcBef>
                <a:spcPts val="720"/>
              </a:spcBef>
              <a:tabLst>
                <a:tab pos="518159" algn="l"/>
              </a:tabLst>
            </a:pPr>
            <a:r>
              <a:rPr sz="1400" spc="-5" dirty="0">
                <a:latin typeface="Cambria Math"/>
                <a:cs typeface="Cambria Math"/>
              </a:rPr>
              <a:t>8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dirty="0">
                <a:latin typeface="Cambria Math"/>
                <a:cs typeface="Cambria Math"/>
              </a:rPr>
              <a:t>lim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5" dirty="0">
                <a:latin typeface="Cambria Math"/>
                <a:cs typeface="Cambria Math"/>
              </a:rPr>
              <a:t>lim𝑓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104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L</a:t>
            </a:r>
            <a:r>
              <a:rPr sz="2100" spc="19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518159">
              <a:lnSpc>
                <a:spcPts val="990"/>
              </a:lnSpc>
              <a:tabLst>
                <a:tab pos="1518920" algn="l"/>
              </a:tabLst>
            </a:pPr>
            <a:r>
              <a:rPr sz="1000" spc="20" dirty="0">
                <a:latin typeface="Cambria Math"/>
                <a:cs typeface="Cambria Math"/>
              </a:rPr>
              <a:t>x→a	x→a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18159" algn="l"/>
                <a:tab pos="2115820" algn="l"/>
              </a:tabLst>
            </a:pPr>
            <a:r>
              <a:rPr sz="1400" spc="-5" dirty="0">
                <a:latin typeface="Cambria Math"/>
                <a:cs typeface="Cambria Math"/>
              </a:rPr>
              <a:t>9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dirty="0">
                <a:latin typeface="Cambria Math"/>
                <a:cs typeface="Cambria Math"/>
              </a:rPr>
              <a:t>lim𝑐</a:t>
            </a:r>
            <a:r>
              <a:rPr sz="1400" spc="1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𝑐	</a:t>
            </a:r>
            <a:r>
              <a:rPr sz="1400" spc="-10" dirty="0">
                <a:latin typeface="Cambria Math"/>
                <a:cs typeface="Cambria Math"/>
              </a:rPr>
              <a:t>(Where </a:t>
            </a:r>
            <a:r>
              <a:rPr sz="1400" spc="-5" dirty="0">
                <a:latin typeface="Cambria Math"/>
                <a:cs typeface="Cambria Math"/>
              </a:rPr>
              <a:t>a </a:t>
            </a:r>
            <a:r>
              <a:rPr sz="1400" spc="-10" dirty="0">
                <a:latin typeface="Cambria Math"/>
                <a:cs typeface="Cambria Math"/>
              </a:rPr>
              <a:t>is </a:t>
            </a:r>
            <a:r>
              <a:rPr sz="1400" spc="-15" dirty="0">
                <a:latin typeface="Cambria Math"/>
                <a:cs typeface="Cambria Math"/>
              </a:rPr>
              <a:t>any </a:t>
            </a:r>
            <a:r>
              <a:rPr sz="1400" spc="-5" dirty="0">
                <a:latin typeface="Cambria Math"/>
                <a:cs typeface="Cambria Math"/>
              </a:rPr>
              <a:t>constant)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04061" y="9670491"/>
            <a:ext cx="2743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→a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76452" y="9511994"/>
            <a:ext cx="12369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42925" algn="l"/>
              </a:tabLst>
            </a:pPr>
            <a:r>
              <a:rPr sz="1400" spc="-10" dirty="0">
                <a:latin typeface="Cambria Math"/>
                <a:cs typeface="Cambria Math"/>
              </a:rPr>
              <a:t>10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spc="10" dirty="0">
                <a:latin typeface="Cambria Math"/>
                <a:cs typeface="Cambria Math"/>
              </a:rPr>
              <a:t>lim𝑥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96620" y="424637"/>
            <a:ext cx="5228590" cy="175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470" marR="2651125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20447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ts val="2350"/>
              </a:lnSpc>
              <a:spcBef>
                <a:spcPts val="1490"/>
              </a:spcBef>
              <a:tabLst>
                <a:tab pos="2930525" algn="l"/>
              </a:tabLst>
            </a:pPr>
            <a:r>
              <a:rPr sz="2200" b="1" u="heavy" spc="-5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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1</a:t>
            </a:r>
            <a:r>
              <a:rPr sz="1400" b="1" spc="-10" dirty="0">
                <a:latin typeface="Segoe Print"/>
                <a:cs typeface="Segoe Print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If  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6</a:t>
            </a:r>
            <a:r>
              <a:rPr sz="1400" spc="24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and	</a:t>
            </a:r>
            <a:r>
              <a:rPr sz="1400" spc="-5" dirty="0">
                <a:latin typeface="Cambria Math"/>
                <a:cs typeface="Cambria Math"/>
              </a:rPr>
              <a:t>If lim </a:t>
            </a:r>
            <a:r>
              <a:rPr sz="1400" dirty="0">
                <a:latin typeface="Cambria Math"/>
                <a:cs typeface="Cambria Math"/>
              </a:rPr>
              <a:t>g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4 , find:</a:t>
            </a:r>
            <a:r>
              <a:rPr sz="1400" spc="-1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  <a:p>
            <a:pPr marL="1534160">
              <a:lnSpc>
                <a:spcPts val="910"/>
              </a:lnSpc>
              <a:tabLst>
                <a:tab pos="3122295" algn="l"/>
              </a:tabLst>
            </a:pPr>
            <a:r>
              <a:rPr sz="1000" spc="20" dirty="0">
                <a:latin typeface="Cambria Math"/>
                <a:cs typeface="Cambria Math"/>
              </a:rPr>
              <a:t>x→2	</a:t>
            </a:r>
            <a:r>
              <a:rPr sz="1000" spc="15" dirty="0">
                <a:latin typeface="Cambria Math"/>
                <a:cs typeface="Cambria Math"/>
              </a:rPr>
              <a:t>x→2</a:t>
            </a:r>
            <a:endParaRPr sz="1000">
              <a:latin typeface="Cambria Math"/>
              <a:cs typeface="Cambria Math"/>
            </a:endParaRPr>
          </a:p>
          <a:p>
            <a:pPr marL="1179830">
              <a:lnSpc>
                <a:spcPts val="1470"/>
              </a:lnSpc>
              <a:spcBef>
                <a:spcPts val="1040"/>
              </a:spcBef>
              <a:tabLst>
                <a:tab pos="3433445" algn="l"/>
              </a:tabLst>
            </a:pPr>
            <a:r>
              <a:rPr sz="1400" spc="-10" dirty="0">
                <a:latin typeface="Cambria Math"/>
                <a:cs typeface="Cambria Math"/>
              </a:rPr>
              <a:t>①  </a:t>
            </a:r>
            <a:r>
              <a:rPr sz="1400" spc="5" dirty="0">
                <a:latin typeface="Cambria Math"/>
                <a:cs typeface="Cambria Math"/>
              </a:rPr>
              <a:t>lim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② </a:t>
            </a:r>
            <a:r>
              <a:rPr sz="1400" dirty="0">
                <a:latin typeface="Cambria Math"/>
                <a:cs typeface="Cambria Math"/>
              </a:rPr>
              <a:t>lim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3𝑓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2𝑔</a:t>
            </a:r>
            <a:r>
              <a:rPr sz="2100" spc="-179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1469390">
              <a:lnSpc>
                <a:spcPts val="990"/>
              </a:lnSpc>
              <a:tabLst>
                <a:tab pos="3726179" algn="l"/>
              </a:tabLst>
            </a:pPr>
            <a:r>
              <a:rPr sz="1000" spc="25" dirty="0">
                <a:latin typeface="Cambria Math"/>
                <a:cs typeface="Cambria Math"/>
              </a:rPr>
              <a:t>x→2	</a:t>
            </a:r>
            <a:r>
              <a:rPr sz="1000" spc="15" dirty="0">
                <a:latin typeface="Cambria Math"/>
                <a:cs typeface="Cambria Math"/>
              </a:rPr>
              <a:t>x→2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93569" y="2371978"/>
            <a:ext cx="732155" cy="0"/>
          </a:xfrm>
          <a:custGeom>
            <a:avLst/>
            <a:gdLst/>
            <a:ahLst/>
            <a:cxnLst/>
            <a:rect l="l" t="t" r="r" b="b"/>
            <a:pathLst>
              <a:path w="732155">
                <a:moveTo>
                  <a:pt x="0" y="0"/>
                </a:moveTo>
                <a:lnTo>
                  <a:pt x="731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999869" y="2511678"/>
            <a:ext cx="25057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44090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→2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03750" y="2472055"/>
            <a:ext cx="3460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g</a:t>
            </a:r>
            <a:r>
              <a:rPr sz="2100" spc="3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07007" y="2353182"/>
            <a:ext cx="330390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284095" algn="l"/>
              </a:tabLst>
            </a:pPr>
            <a:r>
              <a:rPr sz="1400" spc="-10" dirty="0">
                <a:latin typeface="Cambria Math"/>
                <a:cs typeface="Cambria Math"/>
              </a:rPr>
              <a:t>③  </a:t>
            </a:r>
            <a:r>
              <a:rPr sz="1400" spc="5" dirty="0">
                <a:latin typeface="Cambria Math"/>
                <a:cs typeface="Cambria Math"/>
              </a:rPr>
              <a:t>lim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  </a:t>
            </a:r>
            <a:r>
              <a:rPr sz="1400" spc="-5" dirty="0">
                <a:latin typeface="Cambria Math"/>
                <a:cs typeface="Cambria Math"/>
              </a:rPr>
              <a:t>∙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g</a:t>
            </a:r>
            <a:r>
              <a:rPr sz="2100" spc="40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④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2100" u="sng" spc="37" baseline="436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f</a:t>
            </a:r>
            <a:r>
              <a:rPr sz="2100" u="sng" spc="195" baseline="4563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-15" baseline="436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x</a:t>
            </a:r>
            <a:r>
              <a:rPr sz="2100" u="sng" spc="607" baseline="4563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spc="14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143304" y="4512309"/>
            <a:ext cx="832485" cy="0"/>
          </a:xfrm>
          <a:custGeom>
            <a:avLst/>
            <a:gdLst/>
            <a:ahLst/>
            <a:cxnLst/>
            <a:rect l="l" t="t" r="r" b="b"/>
            <a:pathLst>
              <a:path w="832485">
                <a:moveTo>
                  <a:pt x="0" y="0"/>
                </a:moveTo>
                <a:lnTo>
                  <a:pt x="8324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41752" y="4466589"/>
            <a:ext cx="1207770" cy="0"/>
          </a:xfrm>
          <a:custGeom>
            <a:avLst/>
            <a:gdLst/>
            <a:ahLst/>
            <a:cxnLst/>
            <a:rect l="l" t="t" r="r" b="b"/>
            <a:pathLst>
              <a:path w="1207770">
                <a:moveTo>
                  <a:pt x="0" y="0"/>
                </a:moveTo>
                <a:lnTo>
                  <a:pt x="12073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15155" y="4436109"/>
            <a:ext cx="1671320" cy="0"/>
          </a:xfrm>
          <a:custGeom>
            <a:avLst/>
            <a:gdLst/>
            <a:ahLst/>
            <a:cxnLst/>
            <a:rect l="l" t="t" r="r" b="b"/>
            <a:pathLst>
              <a:path w="1671320">
                <a:moveTo>
                  <a:pt x="0" y="0"/>
                </a:moveTo>
                <a:lnTo>
                  <a:pt x="1670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948807" y="4512309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4">
                <a:moveTo>
                  <a:pt x="0" y="0"/>
                </a:moveTo>
                <a:lnTo>
                  <a:pt x="3447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96620" y="2859405"/>
            <a:ext cx="6352540" cy="19716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Solution</a:t>
            </a:r>
            <a:endParaRPr sz="1400">
              <a:latin typeface="Segoe Print"/>
              <a:cs typeface="Segoe Print"/>
            </a:endParaRPr>
          </a:p>
          <a:p>
            <a:pPr marL="12700">
              <a:lnSpc>
                <a:spcPts val="1470"/>
              </a:lnSpc>
              <a:spcBef>
                <a:spcPts val="1655"/>
              </a:spcBef>
            </a:pPr>
            <a:r>
              <a:rPr sz="1400" spc="-10" dirty="0">
                <a:latin typeface="Cambria Math"/>
                <a:cs typeface="Cambria Math"/>
              </a:rPr>
              <a:t>① </a:t>
            </a:r>
            <a:r>
              <a:rPr sz="1400" spc="5" dirty="0">
                <a:latin typeface="Cambria Math"/>
                <a:cs typeface="Cambria Math"/>
              </a:rPr>
              <a:t>lim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5" dirty="0">
                <a:latin typeface="Cambria Math"/>
                <a:cs typeface="Cambria Math"/>
              </a:rPr>
              <a:t>𝑔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5" dirty="0">
                <a:latin typeface="Cambria Math"/>
                <a:cs typeface="Cambria Math"/>
              </a:rPr>
              <a:t>lim</a:t>
            </a:r>
            <a:r>
              <a:rPr sz="1500" spc="7" baseline="-16666" dirty="0">
                <a:latin typeface="Cambria Math"/>
                <a:cs typeface="Cambria Math"/>
              </a:rPr>
              <a:t>x→2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𝑔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13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= 10</a:t>
            </a:r>
            <a:endParaRPr sz="1400">
              <a:latin typeface="Cambria Math"/>
              <a:cs typeface="Cambria Math"/>
            </a:endParaRPr>
          </a:p>
          <a:p>
            <a:pPr marL="304800">
              <a:lnSpc>
                <a:spcPts val="990"/>
              </a:lnSpc>
              <a:tabLst>
                <a:tab pos="2927350" algn="l"/>
              </a:tabLst>
            </a:pPr>
            <a:r>
              <a:rPr sz="1000" spc="20" dirty="0">
                <a:latin typeface="Cambria Math"/>
                <a:cs typeface="Cambria Math"/>
              </a:rPr>
              <a:t>x→2	x→2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475"/>
              </a:lnSpc>
              <a:spcBef>
                <a:spcPts val="655"/>
              </a:spcBef>
            </a:pPr>
            <a:r>
              <a:rPr sz="1400" spc="-10" dirty="0">
                <a:latin typeface="Cambria Math"/>
                <a:cs typeface="Cambria Math"/>
              </a:rPr>
              <a:t>② </a:t>
            </a:r>
            <a:r>
              <a:rPr sz="1400" spc="5" dirty="0">
                <a:latin typeface="Cambria Math"/>
                <a:cs typeface="Cambria Math"/>
              </a:rPr>
              <a:t>lim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3𝑓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2𝑔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3𝑓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10" dirty="0">
                <a:latin typeface="Cambria Math"/>
                <a:cs typeface="Cambria Math"/>
              </a:rPr>
              <a:t>2𝑔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3 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− 2lim </a:t>
            </a: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17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65430">
              <a:lnSpc>
                <a:spcPts val="994"/>
              </a:lnSpc>
              <a:tabLst>
                <a:tab pos="1991360" algn="l"/>
                <a:tab pos="2930525" algn="l"/>
                <a:tab pos="4037329" algn="l"/>
                <a:tab pos="4976495" algn="l"/>
              </a:tabLst>
            </a:pPr>
            <a:r>
              <a:rPr sz="1000" spc="20" dirty="0">
                <a:latin typeface="Cambria Math"/>
                <a:cs typeface="Cambria Math"/>
              </a:rPr>
              <a:t>x→2	x→2	x→2	x→2	x→2</a:t>
            </a:r>
            <a:endParaRPr sz="1000">
              <a:latin typeface="Cambria Math"/>
              <a:cs typeface="Cambria Math"/>
            </a:endParaRPr>
          </a:p>
          <a:p>
            <a:pPr marR="448945" algn="ctr">
              <a:lnSpc>
                <a:spcPct val="100000"/>
              </a:lnSpc>
              <a:spcBef>
                <a:spcPts val="54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2100" spc="-7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6</a:t>
            </a:r>
            <a:r>
              <a:rPr sz="2100" spc="-15" baseline="1984" dirty="0">
                <a:latin typeface="Cambria Math"/>
                <a:cs typeface="Cambria Math"/>
              </a:rPr>
              <a:t>   </a:t>
            </a:r>
            <a:r>
              <a:rPr sz="1400" spc="-15" dirty="0">
                <a:latin typeface="Cambria Math"/>
                <a:cs typeface="Cambria Math"/>
              </a:rPr>
              <a:t>−2</a:t>
            </a:r>
            <a:r>
              <a:rPr sz="2100" spc="-22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2100" spc="-15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470"/>
              </a:lnSpc>
            </a:pPr>
            <a:r>
              <a:rPr sz="1400" spc="-10" dirty="0">
                <a:latin typeface="Cambria Math"/>
                <a:cs typeface="Cambria Math"/>
              </a:rPr>
              <a:t>③ </a:t>
            </a:r>
            <a:r>
              <a:rPr sz="1400" spc="5" dirty="0">
                <a:latin typeface="Cambria Math"/>
                <a:cs typeface="Cambria Math"/>
              </a:rPr>
              <a:t>lim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∙ </a:t>
            </a:r>
            <a:r>
              <a:rPr sz="1400" spc="5" dirty="0">
                <a:latin typeface="Cambria Math"/>
                <a:cs typeface="Cambria Math"/>
              </a:rPr>
              <a:t>𝑔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-15" baseline="-9920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lim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∙ </a:t>
            </a:r>
            <a:r>
              <a:rPr sz="1400" spc="5" dirty="0">
                <a:latin typeface="Cambria Math"/>
                <a:cs typeface="Cambria Math"/>
              </a:rPr>
              <a:t>𝑔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 Math"/>
                <a:cs typeface="Cambria Math"/>
              </a:rPr>
              <a:t>∙ lim </a:t>
            </a:r>
            <a:r>
              <a:rPr sz="1400" spc="10" dirty="0">
                <a:latin typeface="Cambria Math"/>
                <a:cs typeface="Cambria Math"/>
              </a:rPr>
              <a:t>𝑔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6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24</a:t>
            </a:r>
            <a:endParaRPr sz="1400">
              <a:latin typeface="Cambria Math"/>
              <a:cs typeface="Cambria Math"/>
            </a:endParaRPr>
          </a:p>
          <a:p>
            <a:pPr marL="265430">
              <a:lnSpc>
                <a:spcPts val="990"/>
              </a:lnSpc>
              <a:tabLst>
                <a:tab pos="1844675" algn="l"/>
                <a:tab pos="3482340" algn="l"/>
                <a:tab pos="4375785" algn="l"/>
              </a:tabLst>
            </a:pPr>
            <a:r>
              <a:rPr sz="1000" spc="20" dirty="0">
                <a:latin typeface="Cambria Math"/>
                <a:cs typeface="Cambria Math"/>
              </a:rPr>
              <a:t>x→2	x→2	x→2	x→2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640956" y="4527549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09980" y="5280152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6620" y="5121655"/>
            <a:ext cx="5778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④lim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14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48308" y="5240527"/>
            <a:ext cx="3860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0" dirty="0">
                <a:latin typeface="Cambria Math"/>
                <a:cs typeface="Cambria Math"/>
              </a:rPr>
              <a:t>𝑔</a:t>
            </a:r>
            <a:r>
              <a:rPr sz="2100" spc="3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061008" y="525932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408302" y="5121655"/>
            <a:ext cx="6178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145" dirty="0">
                <a:latin typeface="Cambria Math"/>
                <a:cs typeface="Cambria Math"/>
              </a:rPr>
              <a:t> </a:t>
            </a:r>
            <a:r>
              <a:rPr sz="1400" spc="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51356" y="4984495"/>
            <a:ext cx="13646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00760" algn="l"/>
              </a:tabLst>
            </a:pP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40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	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2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55775" y="5240527"/>
            <a:ext cx="6629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2777" dirty="0">
                <a:latin typeface="Cambria Math"/>
                <a:cs typeface="Cambria Math"/>
              </a:rPr>
              <a:t>x→2 </a:t>
            </a:r>
            <a:r>
              <a:rPr sz="1400" spc="5" dirty="0">
                <a:latin typeface="Cambria Math"/>
                <a:cs typeface="Cambria Math"/>
              </a:rPr>
              <a:t>𝑔</a:t>
            </a:r>
            <a:r>
              <a:rPr sz="2100" spc="34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049145" y="525932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749676" y="4935727"/>
            <a:ext cx="6635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743580" y="5399023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753611" y="525932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198620" y="525932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396108" y="5121655"/>
            <a:ext cx="21520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09015" algn="l"/>
              </a:tabLst>
            </a:pPr>
            <a:r>
              <a:rPr sz="1400" spc="145" dirty="0">
                <a:latin typeface="Cambria Math"/>
                <a:cs typeface="Cambria Math"/>
              </a:rPr>
              <a:t> </a:t>
            </a:r>
            <a:r>
              <a:rPr sz="1400" spc="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 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500" u="sng" spc="37" baseline="33333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x→2	</a:t>
            </a:r>
            <a:r>
              <a:rPr sz="1400" spc="-10" dirty="0">
                <a:latin typeface="Cambria Math"/>
                <a:cs typeface="Cambria Math"/>
              </a:rPr>
              <a:t>= =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740911" y="4984495"/>
            <a:ext cx="9556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7200" algn="l"/>
                <a:tab pos="844550" algn="l"/>
              </a:tabLst>
            </a:pPr>
            <a:r>
              <a:rPr sz="1400" spc="-5" dirty="0">
                <a:latin typeface="Cambria Math"/>
                <a:cs typeface="Cambria Math"/>
              </a:rPr>
              <a:t>6	3	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743580" y="5240527"/>
            <a:ext cx="19532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09650" algn="l"/>
                <a:tab pos="1454785" algn="l"/>
                <a:tab pos="1842135" algn="l"/>
              </a:tabLst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25" dirty="0">
                <a:latin typeface="Cambria Math"/>
                <a:cs typeface="Cambria Math"/>
              </a:rPr>
              <a:t>𝑔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40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4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585970" y="525932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76452" y="5807455"/>
            <a:ext cx="4431665" cy="441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350"/>
              </a:lnSpc>
              <a:spcBef>
                <a:spcPts val="105"/>
              </a:spcBef>
            </a:pPr>
            <a:r>
              <a:rPr sz="2200" b="1" u="heavy" spc="-5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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</a:t>
            </a:r>
            <a:r>
              <a:rPr sz="1400" b="1" u="heavy" spc="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400" u="heavy" spc="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:</a:t>
            </a:r>
            <a:r>
              <a:rPr sz="1400" spc="5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If </a:t>
            </a:r>
            <a:r>
              <a:rPr sz="1400" dirty="0">
                <a:latin typeface="Cambria Math"/>
                <a:cs typeface="Cambria Math"/>
              </a:rPr>
              <a:t>limf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5" dirty="0">
                <a:latin typeface="Cambria Math"/>
                <a:cs typeface="Cambria Math"/>
              </a:rPr>
              <a:t>and </a:t>
            </a:r>
            <a:r>
              <a:rPr sz="1400" spc="5" dirty="0">
                <a:latin typeface="Cambria Math"/>
                <a:cs typeface="Cambria Math"/>
              </a:rPr>
              <a:t>limg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8 </a:t>
            </a:r>
            <a:r>
              <a:rPr sz="1400" spc="-5" dirty="0">
                <a:latin typeface="Cambria"/>
                <a:cs typeface="Cambria"/>
              </a:rPr>
              <a:t>, </a:t>
            </a:r>
            <a:r>
              <a:rPr sz="1400" spc="-10" dirty="0">
                <a:latin typeface="Cambria"/>
                <a:cs typeface="Cambria"/>
              </a:rPr>
              <a:t>evaluate</a:t>
            </a:r>
            <a:endParaRPr sz="1400">
              <a:latin typeface="Cambria"/>
              <a:cs typeface="Cambria"/>
            </a:endParaRPr>
          </a:p>
          <a:p>
            <a:pPr marL="76835" algn="ctr">
              <a:lnSpc>
                <a:spcPts val="910"/>
              </a:lnSpc>
              <a:tabLst>
                <a:tab pos="1317625" algn="l"/>
              </a:tabLst>
            </a:pPr>
            <a:r>
              <a:rPr sz="1000" spc="20" dirty="0">
                <a:latin typeface="Cambria Math"/>
                <a:cs typeface="Cambria Math"/>
              </a:rPr>
              <a:t>x→3	x→3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204586" y="6069583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226428" y="5939027"/>
            <a:ext cx="335280" cy="0"/>
          </a:xfrm>
          <a:custGeom>
            <a:avLst/>
            <a:gdLst/>
            <a:ahLst/>
            <a:cxnLst/>
            <a:rect l="l" t="t" r="r" b="b"/>
            <a:pathLst>
              <a:path w="335279">
                <a:moveTo>
                  <a:pt x="0" y="0"/>
                </a:moveTo>
                <a:lnTo>
                  <a:pt x="3352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5204586" y="5914135"/>
            <a:ext cx="14331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lim </a:t>
            </a:r>
            <a:r>
              <a:rPr sz="1400" spc="80" dirty="0">
                <a:latin typeface="Cambria Math"/>
                <a:cs typeface="Cambria Math"/>
              </a:rPr>
              <a:t>𝑓</a:t>
            </a:r>
            <a:r>
              <a:rPr sz="1500" spc="120" baseline="30555" dirty="0">
                <a:latin typeface="Cambria Math"/>
                <a:cs typeface="Cambria Math"/>
              </a:rPr>
              <a:t>2</a:t>
            </a:r>
            <a:r>
              <a:rPr sz="1500" spc="120" baseline="5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∙ </a:t>
            </a:r>
            <a:r>
              <a:rPr sz="1200" spc="-600" baseline="48611" dirty="0">
                <a:latin typeface="Cambria Math"/>
                <a:cs typeface="Cambria Math"/>
              </a:rPr>
              <a:t>3</a:t>
            </a:r>
            <a:r>
              <a:rPr sz="800" spc="83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g</a:t>
            </a:r>
            <a:r>
              <a:rPr sz="2100" spc="262" baseline="3968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1400" spc="18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76452" y="6408165"/>
            <a:ext cx="7454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Solution</a:t>
            </a:r>
            <a:endParaRPr sz="1400">
              <a:latin typeface="Segoe Print"/>
              <a:cs typeface="Segoe Prin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76452" y="7106157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768475" y="6966457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76452" y="6947661"/>
            <a:ext cx="14408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80" dirty="0">
                <a:latin typeface="Cambria Math"/>
                <a:cs typeface="Cambria Math"/>
              </a:rPr>
              <a:t>𝑓</a:t>
            </a:r>
            <a:r>
              <a:rPr sz="1500" spc="120" baseline="30555" dirty="0">
                <a:latin typeface="Cambria Math"/>
                <a:cs typeface="Cambria Math"/>
              </a:rPr>
              <a:t>2</a:t>
            </a:r>
            <a:r>
              <a:rPr sz="1500" spc="120" baseline="2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∙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200" spc="-600" baseline="52083" dirty="0">
                <a:latin typeface="Cambria Math"/>
                <a:cs typeface="Cambria Math"/>
              </a:rPr>
              <a:t>3</a:t>
            </a:r>
            <a:r>
              <a:rPr sz="2100" spc="108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2100" spc="112" baseline="1984" dirty="0">
                <a:latin typeface="Cambria Math"/>
                <a:cs typeface="Cambria Math"/>
              </a:rPr>
              <a:t> 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  </a:t>
            </a:r>
            <a:r>
              <a:rPr sz="2100" spc="-202" baseline="1984" dirty="0">
                <a:latin typeface="Cambria Math"/>
                <a:cs typeface="Cambria Math"/>
              </a:rPr>
              <a:t> 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850642" y="6938517"/>
            <a:ext cx="336550" cy="23812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500" spc="97" baseline="25000" dirty="0">
                <a:latin typeface="Cambria Math"/>
                <a:cs typeface="Cambria Math"/>
              </a:rPr>
              <a:t>2</a:t>
            </a:r>
            <a:r>
              <a:rPr sz="1400" spc="26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2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450973" y="7106157"/>
            <a:ext cx="12522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91235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→3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863340" y="6966457"/>
            <a:ext cx="335280" cy="0"/>
          </a:xfrm>
          <a:custGeom>
            <a:avLst/>
            <a:gdLst/>
            <a:ahLst/>
            <a:cxnLst/>
            <a:rect l="l" t="t" r="r" b="b"/>
            <a:pathLst>
              <a:path w="335279">
                <a:moveTo>
                  <a:pt x="0" y="0"/>
                </a:moveTo>
                <a:lnTo>
                  <a:pt x="3352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1755775" y="6947661"/>
            <a:ext cx="24561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259840" algn="l"/>
              </a:tabLst>
            </a:pPr>
            <a:r>
              <a:rPr sz="1400" spc="-5" dirty="0">
                <a:latin typeface="Cambria Math"/>
                <a:cs typeface="Cambria Math"/>
              </a:rPr>
              <a:t>g  𝑥   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2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𝑓	x . lim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200" spc="-600" baseline="52083" dirty="0">
                <a:latin typeface="Cambria Math"/>
                <a:cs typeface="Cambria Math"/>
              </a:rPr>
              <a:t>3</a:t>
            </a:r>
            <a:r>
              <a:rPr sz="2100" spc="108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2100" spc="112" baseline="1984" dirty="0">
                <a:latin typeface="Cambria Math"/>
                <a:cs typeface="Cambria Math"/>
              </a:rPr>
              <a:t> 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  </a:t>
            </a:r>
            <a:r>
              <a:rPr sz="2100" spc="-202" baseline="1984" dirty="0">
                <a:latin typeface="Cambria Math"/>
                <a:cs typeface="Cambria Math"/>
              </a:rPr>
              <a:t> 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189346" y="6840981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545838" y="7106157"/>
            <a:ext cx="137414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13155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→3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024753" y="6938517"/>
            <a:ext cx="257810" cy="23812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265" dirty="0">
                <a:latin typeface="Cambria Math"/>
                <a:cs typeface="Cambria Math"/>
              </a:rPr>
              <a:t>  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2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659246" y="6923785"/>
            <a:ext cx="610235" cy="0"/>
          </a:xfrm>
          <a:custGeom>
            <a:avLst/>
            <a:gdLst/>
            <a:ahLst/>
            <a:cxnLst/>
            <a:rect l="l" t="t" r="r" b="b"/>
            <a:pathLst>
              <a:path w="610235">
                <a:moveTo>
                  <a:pt x="0" y="0"/>
                </a:moveTo>
                <a:lnTo>
                  <a:pt x="6099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506339" y="6941565"/>
            <a:ext cx="81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850640" y="6947661"/>
            <a:ext cx="24993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500505" algn="l"/>
              </a:tabLst>
            </a:pPr>
            <a:r>
              <a:rPr sz="1400" spc="-5" dirty="0">
                <a:latin typeface="Cambria Math"/>
                <a:cs typeface="Cambria Math"/>
              </a:rPr>
              <a:t>g  𝑥     </a:t>
            </a:r>
            <a:r>
              <a:rPr sz="1400" spc="-10" dirty="0">
                <a:latin typeface="Cambria Math"/>
                <a:cs typeface="Cambria Math"/>
              </a:rPr>
              <a:t>=  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	</a:t>
            </a:r>
            <a:r>
              <a:rPr sz="1400" spc="-5" dirty="0">
                <a:latin typeface="Cambria Math"/>
                <a:cs typeface="Cambria Math"/>
              </a:rPr>
              <a:t>.</a:t>
            </a:r>
            <a:r>
              <a:rPr sz="2100" spc="-7" baseline="-99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g</a:t>
            </a:r>
            <a:r>
              <a:rPr sz="1400" spc="2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x 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22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104129" y="7463663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4283455" y="7429626"/>
            <a:ext cx="14224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5" dirty="0">
                <a:latin typeface="Cambria Math"/>
                <a:cs typeface="Cambria Math"/>
              </a:rPr>
              <a:t>. </a:t>
            </a: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8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0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8975" y="1341881"/>
            <a:ext cx="381698" cy="1510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27810" y="1337944"/>
            <a:ext cx="2556281" cy="1979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76452" y="1755774"/>
            <a:ext cx="5706745" cy="1612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20750" indent="-283210">
              <a:lnSpc>
                <a:spcPct val="100000"/>
              </a:lnSpc>
              <a:spcBef>
                <a:spcPts val="90"/>
              </a:spcBef>
              <a:buFont typeface="Segoe Print"/>
              <a:buAutoNum type="arabicPlain"/>
              <a:tabLst>
                <a:tab pos="921385" algn="l"/>
              </a:tabLst>
            </a:pPr>
            <a:r>
              <a:rPr sz="1400" spc="-10" dirty="0">
                <a:latin typeface="Cambria"/>
                <a:cs typeface="Cambria"/>
              </a:rPr>
              <a:t>Direct </a:t>
            </a:r>
            <a:r>
              <a:rPr sz="1400" spc="-5" dirty="0">
                <a:latin typeface="Cambria"/>
                <a:cs typeface="Cambria"/>
              </a:rPr>
              <a:t>substitution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method,</a:t>
            </a:r>
            <a:endParaRPr sz="1400">
              <a:latin typeface="Cambria"/>
              <a:cs typeface="Cambria"/>
            </a:endParaRPr>
          </a:p>
          <a:p>
            <a:pPr marL="920750" indent="-283210">
              <a:lnSpc>
                <a:spcPct val="100000"/>
              </a:lnSpc>
              <a:spcBef>
                <a:spcPts val="1275"/>
              </a:spcBef>
              <a:buFont typeface="Segoe Print"/>
              <a:buAutoNum type="arabicPlain"/>
              <a:tabLst>
                <a:tab pos="921385" algn="l"/>
              </a:tabLst>
            </a:pPr>
            <a:r>
              <a:rPr sz="1400" spc="-10" dirty="0">
                <a:latin typeface="Cambria"/>
                <a:cs typeface="Cambria"/>
              </a:rPr>
              <a:t>Factoring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method,</a:t>
            </a:r>
            <a:endParaRPr sz="1400">
              <a:latin typeface="Cambria"/>
              <a:cs typeface="Cambria"/>
            </a:endParaRPr>
          </a:p>
          <a:p>
            <a:pPr marL="920750" indent="-283210">
              <a:lnSpc>
                <a:spcPct val="100000"/>
              </a:lnSpc>
              <a:spcBef>
                <a:spcPts val="1245"/>
              </a:spcBef>
              <a:buFont typeface="Segoe Print"/>
              <a:buAutoNum type="arabicPlain"/>
              <a:tabLst>
                <a:tab pos="921385" algn="l"/>
              </a:tabLst>
            </a:pP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conjugate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method,</a:t>
            </a:r>
            <a:endParaRPr sz="1400">
              <a:latin typeface="Cambria"/>
              <a:cs typeface="Cambria"/>
            </a:endParaRPr>
          </a:p>
          <a:p>
            <a:pPr marL="12700" marR="5080">
              <a:lnSpc>
                <a:spcPct val="147100"/>
              </a:lnSpc>
              <a:spcBef>
                <a:spcPts val="5"/>
              </a:spcBef>
            </a:pPr>
            <a:r>
              <a:rPr sz="1400" spc="-10" dirty="0">
                <a:latin typeface="Cambria"/>
                <a:cs typeface="Cambria"/>
              </a:rPr>
              <a:t>Usually, only </a:t>
            </a:r>
            <a:r>
              <a:rPr sz="1400" spc="-5" dirty="0">
                <a:latin typeface="Cambria"/>
                <a:cs typeface="Cambria"/>
              </a:rPr>
              <a:t>one of these techniques </a:t>
            </a:r>
            <a:r>
              <a:rPr sz="1400" dirty="0">
                <a:latin typeface="Cambria"/>
                <a:cs typeface="Cambria"/>
              </a:rPr>
              <a:t>will </a:t>
            </a:r>
            <a:r>
              <a:rPr sz="1400" spc="-5" dirty="0">
                <a:latin typeface="Cambria"/>
                <a:cs typeface="Cambria"/>
              </a:rPr>
              <a:t>work on a </a:t>
            </a:r>
            <a:r>
              <a:rPr sz="1400" dirty="0">
                <a:latin typeface="Cambria"/>
                <a:cs typeface="Cambria"/>
              </a:rPr>
              <a:t>given </a:t>
            </a:r>
            <a:r>
              <a:rPr sz="1400" spc="-10" dirty="0">
                <a:latin typeface="Cambria"/>
                <a:cs typeface="Cambria"/>
              </a:rPr>
              <a:t>limit </a:t>
            </a:r>
            <a:r>
              <a:rPr sz="1400" spc="-5" dirty="0">
                <a:latin typeface="Cambria"/>
                <a:cs typeface="Cambria"/>
              </a:rPr>
              <a:t>problem, so  </a:t>
            </a:r>
            <a:r>
              <a:rPr sz="1400" spc="-10" dirty="0">
                <a:latin typeface="Cambria"/>
                <a:cs typeface="Cambria"/>
              </a:rPr>
              <a:t>you </a:t>
            </a:r>
            <a:r>
              <a:rPr sz="1400" spc="-5" dirty="0">
                <a:latin typeface="Cambria"/>
                <a:cs typeface="Cambria"/>
              </a:rPr>
              <a:t>should try one method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"/>
                <a:cs typeface="Cambria"/>
              </a:rPr>
              <a:t>a time </a:t>
            </a:r>
            <a:r>
              <a:rPr sz="1400" dirty="0">
                <a:latin typeface="Cambria"/>
                <a:cs typeface="Cambria"/>
              </a:rPr>
              <a:t>until </a:t>
            </a:r>
            <a:r>
              <a:rPr sz="1400" spc="-10" dirty="0">
                <a:latin typeface="Cambria"/>
                <a:cs typeface="Cambria"/>
              </a:rPr>
              <a:t>you find </a:t>
            </a:r>
            <a:r>
              <a:rPr sz="1400" spc="-5" dirty="0">
                <a:latin typeface="Cambria"/>
                <a:cs typeface="Cambria"/>
              </a:rPr>
              <a:t>one that</a:t>
            </a:r>
            <a:r>
              <a:rPr sz="1400" spc="10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works.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04215" y="3554094"/>
            <a:ext cx="2353183" cy="1979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469769" y="4567173"/>
            <a:ext cx="817244" cy="0"/>
          </a:xfrm>
          <a:custGeom>
            <a:avLst/>
            <a:gdLst/>
            <a:ahLst/>
            <a:cxnLst/>
            <a:rect l="l" t="t" r="r" b="b"/>
            <a:pathLst>
              <a:path w="817245">
                <a:moveTo>
                  <a:pt x="0" y="0"/>
                </a:moveTo>
                <a:lnTo>
                  <a:pt x="8171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469769" y="4875021"/>
            <a:ext cx="817244" cy="0"/>
          </a:xfrm>
          <a:custGeom>
            <a:avLst/>
            <a:gdLst/>
            <a:ahLst/>
            <a:cxnLst/>
            <a:rect l="l" t="t" r="r" b="b"/>
            <a:pathLst>
              <a:path w="817245">
                <a:moveTo>
                  <a:pt x="0" y="0"/>
                </a:moveTo>
                <a:lnTo>
                  <a:pt x="8171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475865" y="4561077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200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80917" y="4561077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200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35908" y="4567173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>
                <a:moveTo>
                  <a:pt x="0" y="0"/>
                </a:moveTo>
                <a:lnTo>
                  <a:pt x="8049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35908" y="4875021"/>
            <a:ext cx="805180" cy="0"/>
          </a:xfrm>
          <a:custGeom>
            <a:avLst/>
            <a:gdLst/>
            <a:ahLst/>
            <a:cxnLst/>
            <a:rect l="l" t="t" r="r" b="b"/>
            <a:pathLst>
              <a:path w="805179">
                <a:moveTo>
                  <a:pt x="0" y="0"/>
                </a:moveTo>
                <a:lnTo>
                  <a:pt x="8049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42003" y="4561077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2003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34738" y="4561077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200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427097" y="4524501"/>
            <a:ext cx="2256790" cy="0"/>
          </a:xfrm>
          <a:custGeom>
            <a:avLst/>
            <a:gdLst/>
            <a:ahLst/>
            <a:cxnLst/>
            <a:rect l="l" t="t" r="r" b="b"/>
            <a:pathLst>
              <a:path w="2256790">
                <a:moveTo>
                  <a:pt x="0" y="0"/>
                </a:moveTo>
                <a:lnTo>
                  <a:pt x="22564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427097" y="4917693"/>
            <a:ext cx="2256790" cy="0"/>
          </a:xfrm>
          <a:custGeom>
            <a:avLst/>
            <a:gdLst/>
            <a:ahLst/>
            <a:cxnLst/>
            <a:rect l="l" t="t" r="r" b="b"/>
            <a:pathLst>
              <a:path w="2256790">
                <a:moveTo>
                  <a:pt x="0" y="0"/>
                </a:moveTo>
                <a:lnTo>
                  <a:pt x="22564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433193" y="4518405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4">
                <a:moveTo>
                  <a:pt x="0" y="0"/>
                </a:moveTo>
                <a:lnTo>
                  <a:pt x="0" y="40538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77409" y="4518405"/>
            <a:ext cx="0" cy="405765"/>
          </a:xfrm>
          <a:custGeom>
            <a:avLst/>
            <a:gdLst/>
            <a:ahLst/>
            <a:cxnLst/>
            <a:rect l="l" t="t" r="r" b="b"/>
            <a:pathLst>
              <a:path h="405764">
                <a:moveTo>
                  <a:pt x="0" y="0"/>
                </a:moveTo>
                <a:lnTo>
                  <a:pt x="0" y="40538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2030348" y="5222239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6452" y="3888790"/>
            <a:ext cx="5666105" cy="1428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900"/>
              </a:lnSpc>
              <a:spcBef>
                <a:spcPts val="100"/>
              </a:spcBef>
            </a:pPr>
            <a:r>
              <a:rPr sz="1400" spc="-10" dirty="0">
                <a:latin typeface="Cambria"/>
                <a:cs typeface="Cambria"/>
              </a:rPr>
              <a:t>Limits </a:t>
            </a:r>
            <a:r>
              <a:rPr sz="1400" dirty="0">
                <a:latin typeface="Cambria"/>
                <a:cs typeface="Cambria"/>
              </a:rPr>
              <a:t>can </a:t>
            </a:r>
            <a:r>
              <a:rPr sz="1400" spc="-5" dirty="0">
                <a:latin typeface="Cambria"/>
                <a:cs typeface="Cambria"/>
              </a:rPr>
              <a:t>be evaluated simply </a:t>
            </a:r>
            <a:r>
              <a:rPr sz="1400" spc="5" dirty="0">
                <a:latin typeface="Cambria"/>
                <a:cs typeface="Cambria"/>
              </a:rPr>
              <a:t>by </a:t>
            </a:r>
            <a:r>
              <a:rPr sz="1400" spc="-5" dirty="0">
                <a:latin typeface="Cambria"/>
                <a:cs typeface="Cambria"/>
              </a:rPr>
              <a:t>plugging the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"/>
                <a:cs typeface="Cambria"/>
              </a:rPr>
              <a:t>value you’re approaching  </a:t>
            </a:r>
            <a:r>
              <a:rPr sz="1400" spc="-10" dirty="0">
                <a:latin typeface="Cambria"/>
                <a:cs typeface="Cambria"/>
              </a:rPr>
              <a:t>into </a:t>
            </a:r>
            <a:r>
              <a:rPr sz="1400" spc="-5" dirty="0">
                <a:latin typeface="Cambria"/>
                <a:cs typeface="Cambria"/>
              </a:rPr>
              <a:t>the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function.</a:t>
            </a:r>
            <a:endParaRPr sz="1400">
              <a:latin typeface="Cambria"/>
              <a:cs typeface="Cambria"/>
            </a:endParaRPr>
          </a:p>
          <a:p>
            <a:pPr marL="1841500">
              <a:lnSpc>
                <a:spcPts val="1470"/>
              </a:lnSpc>
              <a:spcBef>
                <a:spcPts val="1320"/>
              </a:spcBef>
              <a:tabLst>
                <a:tab pos="3208020" algn="l"/>
              </a:tabLst>
            </a:pPr>
            <a:r>
              <a:rPr sz="1400" spc="-5" dirty="0">
                <a:latin typeface="Cambria Math"/>
                <a:cs typeface="Cambria Math"/>
              </a:rPr>
              <a:t>lim  c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c	lim 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</a:t>
            </a:r>
            <a:endParaRPr sz="1400">
              <a:latin typeface="Cambria Math"/>
              <a:cs typeface="Cambria Math"/>
            </a:endParaRPr>
          </a:p>
          <a:p>
            <a:pPr marL="1832610">
              <a:lnSpc>
                <a:spcPts val="990"/>
              </a:lnSpc>
              <a:tabLst>
                <a:tab pos="3198495" algn="l"/>
              </a:tabLst>
            </a:pPr>
            <a:r>
              <a:rPr sz="1000" spc="30" dirty="0">
                <a:latin typeface="Cambria Math"/>
                <a:cs typeface="Cambria Math"/>
              </a:rPr>
              <a:t>𝑥→𝑎	𝑥→𝑎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000" b="1" spc="-10" dirty="0">
                <a:latin typeface="Wingdings"/>
                <a:cs typeface="Wingdings"/>
              </a:rPr>
              <a:t>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1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: lim 7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24252" y="5685535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6452" y="5450839"/>
            <a:ext cx="209931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latin typeface="Wingdings"/>
                <a:cs typeface="Wingdings"/>
              </a:rPr>
              <a:t>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2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: lim 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021204" y="6146038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76452" y="5911087"/>
            <a:ext cx="23253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latin typeface="Wingdings"/>
                <a:cs typeface="Wingdings"/>
              </a:rPr>
              <a:t>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3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: lim 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5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752725" y="6606285"/>
            <a:ext cx="2832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6452" y="6371589"/>
            <a:ext cx="335534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latin typeface="Wingdings"/>
                <a:cs typeface="Wingdings"/>
              </a:rPr>
              <a:t>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4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Compute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(𝑥</a:t>
            </a:r>
            <a:r>
              <a:rPr sz="1500" spc="3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975230" y="7011669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47724" y="6853173"/>
            <a:ext cx="38042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40130" algn="l"/>
              </a:tabLst>
            </a:pPr>
            <a:r>
              <a:rPr sz="1400" b="1" spc="-10" dirty="0">
                <a:latin typeface="Segoe Print"/>
                <a:cs typeface="Segoe Print"/>
              </a:rPr>
              <a:t>Solution</a:t>
            </a:r>
            <a:r>
              <a:rPr sz="1400" b="1" spc="-5" dirty="0">
                <a:latin typeface="Segoe Print"/>
                <a:cs typeface="Segoe Print"/>
              </a:rPr>
              <a:t> :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(1)</a:t>
            </a:r>
            <a:r>
              <a:rPr sz="1500" spc="-15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6452" y="7341234"/>
            <a:ext cx="31813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81760" algn="l"/>
                <a:tab pos="2692400" algn="l"/>
                <a:tab pos="3168015" algn="l"/>
              </a:tabLst>
            </a:pPr>
            <a:r>
              <a:rPr sz="2000" b="1" spc="-10" dirty="0">
                <a:latin typeface="Wingdings"/>
                <a:cs typeface="Wingdings"/>
              </a:rPr>
              <a:t></a:t>
            </a:r>
            <a:r>
              <a:rPr sz="2000" b="1" spc="-155" dirty="0">
                <a:latin typeface="Times New Roman"/>
                <a:cs typeface="Times New Roman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400" b="1" spc="-10" dirty="0">
                <a:latin typeface="Segoe Print"/>
                <a:cs typeface="Segoe Print"/>
              </a:rPr>
              <a:t>	</a:t>
            </a:r>
            <a:r>
              <a:rPr sz="1400" spc="-5" dirty="0">
                <a:latin typeface="Segoe Print"/>
                <a:cs typeface="Segoe Print"/>
              </a:rPr>
              <a:t>:</a:t>
            </a:r>
            <a:r>
              <a:rPr sz="1400" spc="-295" dirty="0">
                <a:latin typeface="Segoe Print"/>
                <a:cs typeface="Segoe Print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Compute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heavy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71265" y="7222363"/>
            <a:ext cx="4654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62833" y="7496682"/>
            <a:ext cx="958215" cy="32956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000" spc="5" dirty="0">
                <a:latin typeface="Cambria Math"/>
                <a:cs typeface="Cambria Math"/>
              </a:rPr>
              <a:t>𝑥→2</a:t>
            </a:r>
            <a:r>
              <a:rPr sz="1500" spc="7" baseline="-30555" dirty="0">
                <a:latin typeface="Cambria Math"/>
                <a:cs typeface="Cambria Math"/>
              </a:rPr>
              <a:t> </a:t>
            </a:r>
            <a:r>
              <a:rPr sz="2100" spc="-7" baseline="-13888" dirty="0">
                <a:latin typeface="Cambria Math"/>
                <a:cs typeface="Cambria Math"/>
              </a:rPr>
              <a:t>2 </a:t>
            </a:r>
            <a:r>
              <a:rPr sz="2100" spc="-15" baseline="-13888" dirty="0">
                <a:latin typeface="Cambria Math"/>
                <a:cs typeface="Cambria Math"/>
              </a:rPr>
              <a:t>+</a:t>
            </a:r>
            <a:r>
              <a:rPr sz="2100" spc="44" baseline="-13888" dirty="0">
                <a:latin typeface="Cambria Math"/>
                <a:cs typeface="Cambria Math"/>
              </a:rPr>
              <a:t> </a:t>
            </a:r>
            <a:r>
              <a:rPr sz="2100" spc="-7" baseline="-13888" dirty="0">
                <a:latin typeface="Cambria Math"/>
                <a:cs typeface="Cambria Math"/>
              </a:rPr>
              <a:t>𝑥</a:t>
            </a:r>
            <a:endParaRPr sz="2100" baseline="-13888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201670" y="7535290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>
                <a:moveTo>
                  <a:pt x="0" y="0"/>
                </a:moveTo>
                <a:lnTo>
                  <a:pt x="606856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201545" y="8140318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1862454" y="8155051"/>
            <a:ext cx="17030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65225" algn="l"/>
              </a:tabLst>
            </a:pPr>
            <a:r>
              <a:rPr sz="1500" spc="44" baseline="19444" dirty="0">
                <a:latin typeface="Cambria Math"/>
                <a:cs typeface="Cambria Math"/>
              </a:rPr>
              <a:t>𝑥→2    </a:t>
            </a:r>
            <a:r>
              <a:rPr sz="1000" spc="3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spc="-67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	2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89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27933" y="8140318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2243708" y="7865490"/>
            <a:ext cx="16510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00710" algn="l"/>
                <a:tab pos="1539875" algn="l"/>
              </a:tabLst>
            </a:pP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2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2100" spc="-15" baseline="-43650" dirty="0">
                <a:latin typeface="Cambria Math"/>
                <a:cs typeface="Cambria Math"/>
              </a:rPr>
              <a:t>=</a:t>
            </a:r>
            <a:r>
              <a:rPr sz="2100" baseline="-43650" dirty="0">
                <a:latin typeface="Cambria Math"/>
                <a:cs typeface="Cambria Math"/>
              </a:rPr>
              <a:t>  </a:t>
            </a:r>
            <a:r>
              <a:rPr sz="2100" spc="-104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771391" y="812152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784091" y="814031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947724" y="8002651"/>
            <a:ext cx="3276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69060" algn="l"/>
                <a:tab pos="1816735" algn="l"/>
                <a:tab pos="2195830" algn="l"/>
                <a:tab pos="2640330" algn="l"/>
                <a:tab pos="2982595" algn="l"/>
              </a:tabLst>
            </a:pPr>
            <a:r>
              <a:rPr sz="1400" b="1" spc="-10" dirty="0">
                <a:latin typeface="Segoe Print"/>
                <a:cs typeface="Segoe Print"/>
              </a:rPr>
              <a:t>Solution</a:t>
            </a:r>
            <a:r>
              <a:rPr sz="1400" b="1" spc="-155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∶ </a:t>
            </a:r>
            <a:r>
              <a:rPr sz="1400" spc="1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=	=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786252" y="8828913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𝑦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16076" y="8594216"/>
            <a:ext cx="258191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6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Compute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2100" spc="113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585209" y="8783192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478529" y="8789289"/>
            <a:ext cx="5232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𝑦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283965" y="8808084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83965" y="8503284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3131057" y="8533256"/>
            <a:ext cx="10775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7" baseline="10416" dirty="0">
                <a:latin typeface="Cambria Math"/>
                <a:cs typeface="Cambria Math"/>
              </a:rPr>
              <a:t>3 </a:t>
            </a:r>
            <a:r>
              <a:rPr sz="1400" spc="30" dirty="0">
                <a:latin typeface="Cambria Math"/>
                <a:cs typeface="Cambria Math"/>
              </a:rPr>
              <a:t>𝑦</a:t>
            </a:r>
            <a:r>
              <a:rPr sz="1500" spc="44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+ 5𝑦 +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865502" y="9472066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85" dirty="0">
                <a:latin typeface="Cambria Math"/>
                <a:cs typeface="Cambria Math"/>
              </a:rPr>
              <a:t>𝑦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47724" y="9313570"/>
            <a:ext cx="14293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Segoe Print"/>
                <a:cs typeface="Segoe Print"/>
              </a:rPr>
              <a:t>Solution 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r>
              <a:rPr sz="1400" b="1" spc="5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1400" spc="-140" dirty="0">
                <a:latin typeface="Cambria Math"/>
                <a:cs typeface="Cambria Math"/>
              </a:rPr>
              <a:t> </a:t>
            </a:r>
            <a:r>
              <a:rPr sz="2100" b="1" spc="1139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2363089" y="9451238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366136" y="9149460"/>
            <a:ext cx="911860" cy="0"/>
          </a:xfrm>
          <a:custGeom>
            <a:avLst/>
            <a:gdLst/>
            <a:ahLst/>
            <a:cxnLst/>
            <a:rect l="l" t="t" r="r" b="b"/>
            <a:pathLst>
              <a:path w="911860">
                <a:moveTo>
                  <a:pt x="0" y="0"/>
                </a:moveTo>
                <a:lnTo>
                  <a:pt x="911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3377946" y="9313570"/>
            <a:ext cx="3619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2100" b="1" spc="1139" baseline="3968" dirty="0">
                <a:latin typeface="Cambria Math"/>
                <a:cs typeface="Cambria Math"/>
              </a:rPr>
              <a:t> 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661285" y="9426346"/>
            <a:ext cx="16700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5595" algn="l"/>
              </a:tabLst>
            </a:pPr>
            <a:r>
              <a:rPr sz="1000" dirty="0">
                <a:latin typeface="Cambria Math"/>
                <a:cs typeface="Cambria Math"/>
              </a:rPr>
              <a:t>2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554604" y="9432746"/>
            <a:ext cx="20935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40665" algn="l"/>
                <a:tab pos="1448435" algn="l"/>
              </a:tabLst>
            </a:pPr>
            <a:r>
              <a:rPr sz="1400" spc="-5" dirty="0">
                <a:latin typeface="Cambria Math"/>
                <a:cs typeface="Cambria Math"/>
              </a:rPr>
              <a:t>𝑦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1	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726179" y="9451238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4">
                <a:moveTo>
                  <a:pt x="0" y="0"/>
                </a:moveTo>
                <a:lnTo>
                  <a:pt x="1189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729228" y="9146413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4">
                <a:moveTo>
                  <a:pt x="0" y="0"/>
                </a:moveTo>
                <a:lnTo>
                  <a:pt x="1189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2210180" y="9176384"/>
            <a:ext cx="27120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75410" algn="l"/>
              </a:tabLst>
            </a:pPr>
            <a:r>
              <a:rPr sz="1200" spc="-7" baseline="10416" dirty="0">
                <a:latin typeface="Cambria Math"/>
                <a:cs typeface="Cambria Math"/>
              </a:rPr>
              <a:t>3    </a:t>
            </a:r>
            <a:r>
              <a:rPr sz="1400" spc="30" dirty="0">
                <a:latin typeface="Cambria Math"/>
                <a:cs typeface="Cambria Math"/>
              </a:rPr>
              <a:t>𝑦</a:t>
            </a:r>
            <a:r>
              <a:rPr sz="1500" spc="44" baseline="25000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5𝑦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	</a:t>
            </a:r>
            <a:r>
              <a:rPr sz="1200" spc="-7" baseline="10416" dirty="0">
                <a:latin typeface="Cambria Math"/>
                <a:cs typeface="Cambria Math"/>
              </a:rPr>
              <a:t>3</a:t>
            </a:r>
            <a:r>
              <a:rPr sz="1200" spc="-7" baseline="3472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+ 5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948173" y="9295282"/>
            <a:ext cx="3619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5" baseline="-5952" dirty="0">
                <a:latin typeface="Cambria Math"/>
                <a:cs typeface="Cambria Math"/>
              </a:rPr>
              <a:t>= </a:t>
            </a:r>
            <a:r>
              <a:rPr sz="2100" spc="-112" baseline="-5952" dirty="0">
                <a:latin typeface="Cambria Math"/>
                <a:cs typeface="Cambria Math"/>
              </a:rPr>
              <a:t> </a:t>
            </a:r>
            <a:r>
              <a:rPr sz="1400" b="1" spc="76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296534" y="945123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299583" y="914031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5527675" y="9313570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143246" y="9176384"/>
            <a:ext cx="687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76580" algn="l"/>
              </a:tabLst>
            </a:pPr>
            <a:r>
              <a:rPr sz="1200" spc="-7" baseline="13888" dirty="0">
                <a:latin typeface="Cambria Math"/>
                <a:cs typeface="Cambria Math"/>
              </a:rPr>
              <a:t>3   </a:t>
            </a:r>
            <a:r>
              <a:rPr sz="1200" spc="-60" baseline="1388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1400" spc="-5" dirty="0">
                <a:latin typeface="Cambria Math"/>
                <a:cs typeface="Cambria Math"/>
              </a:rPr>
              <a:t>7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332603" y="9432746"/>
            <a:ext cx="4984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87350" algn="l"/>
              </a:tabLst>
            </a:pPr>
            <a:r>
              <a:rPr sz="1400" spc="-5" dirty="0">
                <a:latin typeface="Cambria Math"/>
                <a:cs typeface="Cambria Math"/>
              </a:rPr>
              <a:t>8	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720207" y="945123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2289" y="1436496"/>
            <a:ext cx="95885" cy="142240"/>
          </a:xfrm>
          <a:custGeom>
            <a:avLst/>
            <a:gdLst/>
            <a:ahLst/>
            <a:cxnLst/>
            <a:rect l="l" t="t" r="r" b="b"/>
            <a:pathLst>
              <a:path w="95884" h="142240">
                <a:moveTo>
                  <a:pt x="92956" y="15747"/>
                </a:moveTo>
                <a:lnTo>
                  <a:pt x="61709" y="15747"/>
                </a:lnTo>
                <a:lnTo>
                  <a:pt x="67398" y="17906"/>
                </a:lnTo>
                <a:lnTo>
                  <a:pt x="71963" y="22478"/>
                </a:lnTo>
                <a:lnTo>
                  <a:pt x="76149" y="26923"/>
                </a:lnTo>
                <a:lnTo>
                  <a:pt x="78384" y="32638"/>
                </a:lnTo>
                <a:lnTo>
                  <a:pt x="78384" y="39877"/>
                </a:lnTo>
                <a:lnTo>
                  <a:pt x="59634" y="79958"/>
                </a:lnTo>
                <a:lnTo>
                  <a:pt x="24280" y="116288"/>
                </a:lnTo>
                <a:lnTo>
                  <a:pt x="0" y="138429"/>
                </a:lnTo>
                <a:lnTo>
                  <a:pt x="0" y="142239"/>
                </a:lnTo>
                <a:lnTo>
                  <a:pt x="69659" y="142239"/>
                </a:lnTo>
                <a:lnTo>
                  <a:pt x="72560" y="135306"/>
                </a:lnTo>
                <a:lnTo>
                  <a:pt x="75988" y="127253"/>
                </a:lnTo>
                <a:lnTo>
                  <a:pt x="20269" y="127253"/>
                </a:lnTo>
                <a:lnTo>
                  <a:pt x="36275" y="112807"/>
                </a:lnTo>
                <a:lnTo>
                  <a:pt x="50671" y="99313"/>
                </a:lnTo>
                <a:lnTo>
                  <a:pt x="80383" y="67506"/>
                </a:lnTo>
                <a:lnTo>
                  <a:pt x="95834" y="37210"/>
                </a:lnTo>
                <a:lnTo>
                  <a:pt x="95779" y="22351"/>
                </a:lnTo>
                <a:lnTo>
                  <a:pt x="92956" y="15747"/>
                </a:lnTo>
                <a:close/>
              </a:path>
              <a:path w="95884" h="142240">
                <a:moveTo>
                  <a:pt x="81343" y="114553"/>
                </a:moveTo>
                <a:lnTo>
                  <a:pt x="77228" y="114553"/>
                </a:lnTo>
                <a:lnTo>
                  <a:pt x="75577" y="118490"/>
                </a:lnTo>
                <a:lnTo>
                  <a:pt x="72974" y="121538"/>
                </a:lnTo>
                <a:lnTo>
                  <a:pt x="69418" y="123825"/>
                </a:lnTo>
                <a:lnTo>
                  <a:pt x="65697" y="126110"/>
                </a:lnTo>
                <a:lnTo>
                  <a:pt x="61061" y="127253"/>
                </a:lnTo>
                <a:lnTo>
                  <a:pt x="75988" y="127253"/>
                </a:lnTo>
                <a:lnTo>
                  <a:pt x="78442" y="121487"/>
                </a:lnTo>
                <a:lnTo>
                  <a:pt x="81343" y="114553"/>
                </a:lnTo>
                <a:close/>
              </a:path>
              <a:path w="95884" h="142240">
                <a:moveTo>
                  <a:pt x="73126" y="0"/>
                </a:moveTo>
                <a:lnTo>
                  <a:pt x="56438" y="0"/>
                </a:lnTo>
                <a:lnTo>
                  <a:pt x="49225" y="2412"/>
                </a:lnTo>
                <a:lnTo>
                  <a:pt x="27089" y="27939"/>
                </a:lnTo>
                <a:lnTo>
                  <a:pt x="28270" y="28575"/>
                </a:lnTo>
                <a:lnTo>
                  <a:pt x="30670" y="29590"/>
                </a:lnTo>
                <a:lnTo>
                  <a:pt x="35656" y="23463"/>
                </a:lnTo>
                <a:lnTo>
                  <a:pt x="41327" y="19145"/>
                </a:lnTo>
                <a:lnTo>
                  <a:pt x="47667" y="16589"/>
                </a:lnTo>
                <a:lnTo>
                  <a:pt x="54660" y="15747"/>
                </a:lnTo>
                <a:lnTo>
                  <a:pt x="92956" y="15747"/>
                </a:lnTo>
                <a:lnTo>
                  <a:pt x="92684" y="15112"/>
                </a:lnTo>
                <a:lnTo>
                  <a:pt x="86728" y="9016"/>
                </a:lnTo>
                <a:lnTo>
                  <a:pt x="80746" y="3047"/>
                </a:lnTo>
                <a:lnTo>
                  <a:pt x="731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1852" y="1560321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3322" y="0"/>
                </a:moveTo>
                <a:lnTo>
                  <a:pt x="7429" y="0"/>
                </a:lnTo>
                <a:lnTo>
                  <a:pt x="4978" y="1015"/>
                </a:lnTo>
                <a:lnTo>
                  <a:pt x="3073" y="2920"/>
                </a:lnTo>
                <a:lnTo>
                  <a:pt x="1054" y="5079"/>
                </a:lnTo>
                <a:lnTo>
                  <a:pt x="0" y="7492"/>
                </a:lnTo>
                <a:lnTo>
                  <a:pt x="0" y="13334"/>
                </a:lnTo>
                <a:lnTo>
                  <a:pt x="1054" y="15747"/>
                </a:lnTo>
                <a:lnTo>
                  <a:pt x="3073" y="17779"/>
                </a:lnTo>
                <a:lnTo>
                  <a:pt x="4978" y="19811"/>
                </a:lnTo>
                <a:lnTo>
                  <a:pt x="7429" y="20827"/>
                </a:lnTo>
                <a:lnTo>
                  <a:pt x="13322" y="20827"/>
                </a:lnTo>
                <a:lnTo>
                  <a:pt x="15773" y="19811"/>
                </a:lnTo>
                <a:lnTo>
                  <a:pt x="19850" y="15747"/>
                </a:lnTo>
                <a:lnTo>
                  <a:pt x="20891" y="13334"/>
                </a:lnTo>
                <a:lnTo>
                  <a:pt x="20891" y="7492"/>
                </a:lnTo>
                <a:lnTo>
                  <a:pt x="19850" y="5079"/>
                </a:lnTo>
                <a:lnTo>
                  <a:pt x="17818" y="2920"/>
                </a:lnTo>
                <a:lnTo>
                  <a:pt x="15773" y="1015"/>
                </a:lnTo>
                <a:lnTo>
                  <a:pt x="133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2060" y="1429384"/>
            <a:ext cx="1564627" cy="1979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92289" y="1436496"/>
            <a:ext cx="95885" cy="142240"/>
          </a:xfrm>
          <a:custGeom>
            <a:avLst/>
            <a:gdLst/>
            <a:ahLst/>
            <a:cxnLst/>
            <a:rect l="l" t="t" r="r" b="b"/>
            <a:pathLst>
              <a:path w="95884" h="142240">
                <a:moveTo>
                  <a:pt x="69659" y="142239"/>
                </a:moveTo>
                <a:lnTo>
                  <a:pt x="52249" y="142239"/>
                </a:lnTo>
                <a:lnTo>
                  <a:pt x="34839" y="142239"/>
                </a:lnTo>
                <a:lnTo>
                  <a:pt x="17424" y="142239"/>
                </a:lnTo>
                <a:lnTo>
                  <a:pt x="0" y="142239"/>
                </a:lnTo>
                <a:lnTo>
                  <a:pt x="0" y="140969"/>
                </a:lnTo>
                <a:lnTo>
                  <a:pt x="0" y="139700"/>
                </a:lnTo>
                <a:lnTo>
                  <a:pt x="0" y="138429"/>
                </a:lnTo>
                <a:lnTo>
                  <a:pt x="24280" y="116288"/>
                </a:lnTo>
                <a:lnTo>
                  <a:pt x="59634" y="79958"/>
                </a:lnTo>
                <a:lnTo>
                  <a:pt x="78384" y="39877"/>
                </a:lnTo>
                <a:lnTo>
                  <a:pt x="78384" y="32638"/>
                </a:lnTo>
                <a:lnTo>
                  <a:pt x="76149" y="26923"/>
                </a:lnTo>
                <a:lnTo>
                  <a:pt x="71843" y="22351"/>
                </a:lnTo>
                <a:lnTo>
                  <a:pt x="67398" y="17906"/>
                </a:lnTo>
                <a:lnTo>
                  <a:pt x="61709" y="15747"/>
                </a:lnTo>
                <a:lnTo>
                  <a:pt x="54660" y="15747"/>
                </a:lnTo>
                <a:lnTo>
                  <a:pt x="47667" y="16589"/>
                </a:lnTo>
                <a:lnTo>
                  <a:pt x="41327" y="19145"/>
                </a:lnTo>
                <a:lnTo>
                  <a:pt x="35656" y="23463"/>
                </a:lnTo>
                <a:lnTo>
                  <a:pt x="30670" y="29590"/>
                </a:lnTo>
                <a:lnTo>
                  <a:pt x="29476" y="29082"/>
                </a:lnTo>
                <a:lnTo>
                  <a:pt x="28270" y="28575"/>
                </a:lnTo>
                <a:lnTo>
                  <a:pt x="27089" y="27939"/>
                </a:lnTo>
                <a:lnTo>
                  <a:pt x="29974" y="21722"/>
                </a:lnTo>
                <a:lnTo>
                  <a:pt x="56438" y="0"/>
                </a:lnTo>
                <a:lnTo>
                  <a:pt x="64274" y="0"/>
                </a:lnTo>
                <a:lnTo>
                  <a:pt x="73126" y="0"/>
                </a:lnTo>
                <a:lnTo>
                  <a:pt x="80746" y="3047"/>
                </a:lnTo>
                <a:lnTo>
                  <a:pt x="86728" y="9016"/>
                </a:lnTo>
                <a:lnTo>
                  <a:pt x="92684" y="15112"/>
                </a:lnTo>
                <a:lnTo>
                  <a:pt x="95834" y="22478"/>
                </a:lnTo>
                <a:lnTo>
                  <a:pt x="95834" y="31114"/>
                </a:lnTo>
                <a:lnTo>
                  <a:pt x="95834" y="37210"/>
                </a:lnTo>
                <a:lnTo>
                  <a:pt x="74282" y="74802"/>
                </a:lnTo>
                <a:lnTo>
                  <a:pt x="36275" y="112807"/>
                </a:lnTo>
                <a:lnTo>
                  <a:pt x="20269" y="127253"/>
                </a:lnTo>
                <a:lnTo>
                  <a:pt x="29058" y="127253"/>
                </a:lnTo>
                <a:lnTo>
                  <a:pt x="37844" y="127253"/>
                </a:lnTo>
                <a:lnTo>
                  <a:pt x="46627" y="127253"/>
                </a:lnTo>
                <a:lnTo>
                  <a:pt x="55410" y="127253"/>
                </a:lnTo>
                <a:lnTo>
                  <a:pt x="61061" y="127253"/>
                </a:lnTo>
                <a:lnTo>
                  <a:pt x="65697" y="126110"/>
                </a:lnTo>
                <a:lnTo>
                  <a:pt x="69418" y="123825"/>
                </a:lnTo>
                <a:lnTo>
                  <a:pt x="72974" y="121538"/>
                </a:lnTo>
                <a:lnTo>
                  <a:pt x="75577" y="118490"/>
                </a:lnTo>
                <a:lnTo>
                  <a:pt x="77228" y="114553"/>
                </a:lnTo>
                <a:lnTo>
                  <a:pt x="78600" y="114553"/>
                </a:lnTo>
                <a:lnTo>
                  <a:pt x="79971" y="114553"/>
                </a:lnTo>
                <a:lnTo>
                  <a:pt x="81343" y="114553"/>
                </a:lnTo>
                <a:lnTo>
                  <a:pt x="78442" y="121487"/>
                </a:lnTo>
                <a:lnTo>
                  <a:pt x="75501" y="128397"/>
                </a:lnTo>
                <a:lnTo>
                  <a:pt x="72560" y="135306"/>
                </a:lnTo>
                <a:lnTo>
                  <a:pt x="69659" y="14223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01852" y="1560321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5">
                <a:moveTo>
                  <a:pt x="10388" y="0"/>
                </a:moveTo>
                <a:lnTo>
                  <a:pt x="13322" y="0"/>
                </a:lnTo>
                <a:lnTo>
                  <a:pt x="15773" y="1015"/>
                </a:lnTo>
                <a:lnTo>
                  <a:pt x="17818" y="2920"/>
                </a:lnTo>
                <a:lnTo>
                  <a:pt x="19850" y="5079"/>
                </a:lnTo>
                <a:lnTo>
                  <a:pt x="20891" y="7492"/>
                </a:lnTo>
                <a:lnTo>
                  <a:pt x="20891" y="10413"/>
                </a:lnTo>
                <a:lnTo>
                  <a:pt x="20891" y="13334"/>
                </a:lnTo>
                <a:lnTo>
                  <a:pt x="19850" y="15747"/>
                </a:lnTo>
                <a:lnTo>
                  <a:pt x="17818" y="17779"/>
                </a:lnTo>
                <a:lnTo>
                  <a:pt x="15773" y="19811"/>
                </a:lnTo>
                <a:lnTo>
                  <a:pt x="13322" y="20827"/>
                </a:lnTo>
                <a:lnTo>
                  <a:pt x="10388" y="20827"/>
                </a:lnTo>
                <a:lnTo>
                  <a:pt x="7429" y="20827"/>
                </a:lnTo>
                <a:lnTo>
                  <a:pt x="4978" y="19811"/>
                </a:lnTo>
                <a:lnTo>
                  <a:pt x="3073" y="17779"/>
                </a:lnTo>
                <a:lnTo>
                  <a:pt x="1054" y="15747"/>
                </a:lnTo>
                <a:lnTo>
                  <a:pt x="0" y="13334"/>
                </a:lnTo>
                <a:lnTo>
                  <a:pt x="0" y="10413"/>
                </a:lnTo>
                <a:lnTo>
                  <a:pt x="0" y="7492"/>
                </a:lnTo>
                <a:lnTo>
                  <a:pt x="1054" y="5079"/>
                </a:lnTo>
                <a:lnTo>
                  <a:pt x="3073" y="2920"/>
                </a:lnTo>
                <a:lnTo>
                  <a:pt x="4978" y="1015"/>
                </a:lnTo>
                <a:lnTo>
                  <a:pt x="7429" y="0"/>
                </a:lnTo>
                <a:lnTo>
                  <a:pt x="10388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76452" y="1586914"/>
            <a:ext cx="6049645" cy="9613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464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Some </a:t>
            </a:r>
            <a:r>
              <a:rPr sz="1400" spc="-5" dirty="0">
                <a:latin typeface="Cambria"/>
                <a:cs typeface="Cambria"/>
              </a:rPr>
              <a:t>limits when </a:t>
            </a:r>
            <a:r>
              <a:rPr sz="1400" spc="-10" dirty="0">
                <a:latin typeface="Cambria"/>
                <a:cs typeface="Cambria"/>
              </a:rPr>
              <a:t>we </a:t>
            </a:r>
            <a:r>
              <a:rPr sz="1400" spc="-5" dirty="0">
                <a:latin typeface="Cambria"/>
                <a:cs typeface="Cambria"/>
              </a:rPr>
              <a:t>solving it by direct substitution the product yields to  </a:t>
            </a:r>
            <a:r>
              <a:rPr sz="1400" dirty="0">
                <a:latin typeface="Cambria Math"/>
                <a:cs typeface="Cambria Math"/>
              </a:rPr>
              <a:t>(0/0) </a:t>
            </a:r>
            <a:r>
              <a:rPr sz="1400" spc="-5" dirty="0">
                <a:latin typeface="Cambria"/>
                <a:cs typeface="Cambria"/>
              </a:rPr>
              <a:t>, that’s </a:t>
            </a:r>
            <a:r>
              <a:rPr sz="1400" spc="-10" dirty="0">
                <a:latin typeface="Cambria"/>
                <a:cs typeface="Cambria"/>
              </a:rPr>
              <a:t>not allowed, </a:t>
            </a:r>
            <a:r>
              <a:rPr sz="1400" spc="-5" dirty="0">
                <a:latin typeface="Cambria"/>
                <a:cs typeface="Cambria"/>
              </a:rPr>
              <a:t>because </a:t>
            </a:r>
            <a:r>
              <a:rPr sz="1400" spc="-10" dirty="0">
                <a:latin typeface="Cambria"/>
                <a:cs typeface="Cambria"/>
              </a:rPr>
              <a:t>we </a:t>
            </a:r>
            <a:r>
              <a:rPr sz="1400" spc="-5" dirty="0">
                <a:latin typeface="Cambria"/>
                <a:cs typeface="Cambria"/>
              </a:rPr>
              <a:t>can’t </a:t>
            </a:r>
            <a:r>
              <a:rPr sz="1400" spc="-10" dirty="0">
                <a:latin typeface="Cambria"/>
                <a:cs typeface="Cambria"/>
              </a:rPr>
              <a:t>have </a:t>
            </a:r>
            <a:r>
              <a:rPr sz="1400" spc="-5" dirty="0">
                <a:latin typeface="Cambria"/>
                <a:cs typeface="Cambria"/>
              </a:rPr>
              <a:t>0 in the denominator of a  fraction, therefore </a:t>
            </a:r>
            <a:r>
              <a:rPr sz="1400" spc="5" dirty="0">
                <a:latin typeface="Cambria"/>
                <a:cs typeface="Cambria"/>
              </a:rPr>
              <a:t>we </a:t>
            </a:r>
            <a:r>
              <a:rPr sz="1400" spc="-10" dirty="0">
                <a:latin typeface="Cambria"/>
                <a:cs typeface="Cambria"/>
              </a:rPr>
              <a:t>need </a:t>
            </a:r>
            <a:r>
              <a:rPr sz="1400" spc="-5" dirty="0">
                <a:latin typeface="Cambria"/>
                <a:cs typeface="Cambria"/>
              </a:rPr>
              <a:t>another way to </a:t>
            </a:r>
            <a:r>
              <a:rPr sz="1400" spc="-10" dirty="0">
                <a:latin typeface="Cambria"/>
                <a:cs typeface="Cambria"/>
              </a:rPr>
              <a:t>find </a:t>
            </a:r>
            <a:r>
              <a:rPr sz="1400" spc="-5" dirty="0">
                <a:latin typeface="Cambria"/>
                <a:cs typeface="Cambria"/>
              </a:rPr>
              <a:t>the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limit.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6452" y="6225285"/>
            <a:ext cx="251206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253615" algn="l"/>
              </a:tabLst>
            </a:pPr>
            <a:r>
              <a:rPr sz="2000" b="1" spc="25" dirty="0">
                <a:latin typeface="Wingdings"/>
                <a:cs typeface="Wingdings"/>
              </a:rPr>
              <a:t>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xam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pl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1</a:t>
            </a:r>
            <a:r>
              <a:rPr sz="1400" b="1" spc="30" dirty="0">
                <a:latin typeface="Segoe Print"/>
                <a:cs typeface="Segoe Print"/>
              </a:rPr>
              <a:t> 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r>
              <a:rPr sz="1400" b="1" spc="60" dirty="0">
                <a:latin typeface="Segoe Print"/>
                <a:cs typeface="Segoe Print"/>
              </a:rPr>
              <a:t> </a:t>
            </a:r>
            <a:r>
              <a:rPr sz="1400" dirty="0">
                <a:latin typeface="Cambria Math"/>
                <a:cs typeface="Cambria Math"/>
              </a:rPr>
              <a:t>C</a:t>
            </a:r>
            <a:r>
              <a:rPr sz="1400" spc="-5" dirty="0">
                <a:latin typeface="Cambria Math"/>
                <a:cs typeface="Cambria Math"/>
              </a:rPr>
              <a:t>o</a:t>
            </a:r>
            <a:r>
              <a:rPr sz="1400" spc="-20" dirty="0">
                <a:latin typeface="Cambria Math"/>
                <a:cs typeface="Cambria Math"/>
              </a:rPr>
              <a:t>mp</a:t>
            </a:r>
            <a:r>
              <a:rPr sz="1400" spc="-10" dirty="0">
                <a:latin typeface="Cambria Math"/>
                <a:cs typeface="Cambria Math"/>
              </a:rPr>
              <a:t>u</a:t>
            </a:r>
            <a:r>
              <a:rPr sz="1400" dirty="0">
                <a:latin typeface="Cambria Math"/>
                <a:cs typeface="Cambria Math"/>
              </a:rPr>
              <a:t>t</a:t>
            </a:r>
            <a:r>
              <a:rPr sz="1400" spc="-5" dirty="0">
                <a:latin typeface="Cambria Math"/>
                <a:cs typeface="Cambria Math"/>
              </a:rPr>
              <a:t>e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6452" y="2602152"/>
            <a:ext cx="6053455" cy="374205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464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dirty="0">
                <a:latin typeface="Cambria"/>
                <a:cs typeface="Cambria"/>
              </a:rPr>
              <a:t>best </a:t>
            </a:r>
            <a:r>
              <a:rPr sz="1400" spc="-5" dirty="0">
                <a:latin typeface="Cambria"/>
                <a:cs typeface="Cambria"/>
              </a:rPr>
              <a:t>alternative to </a:t>
            </a:r>
            <a:r>
              <a:rPr sz="1400" dirty="0">
                <a:latin typeface="Cambria"/>
                <a:cs typeface="Cambria"/>
              </a:rPr>
              <a:t>substitution </a:t>
            </a:r>
            <a:r>
              <a:rPr sz="1400" spc="-5" dirty="0">
                <a:latin typeface="Cambria"/>
                <a:cs typeface="Cambria"/>
              </a:rPr>
              <a:t>is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factoring </a:t>
            </a:r>
            <a:r>
              <a:rPr sz="1400" spc="-10" dirty="0">
                <a:latin typeface="Cambria"/>
                <a:cs typeface="Cambria"/>
              </a:rPr>
              <a:t>method. </a:t>
            </a:r>
            <a:r>
              <a:rPr sz="1400" spc="5" dirty="0">
                <a:latin typeface="Cambria"/>
                <a:cs typeface="Cambria"/>
              </a:rPr>
              <a:t>In </a:t>
            </a:r>
            <a:r>
              <a:rPr sz="1400" spc="-5" dirty="0">
                <a:latin typeface="Cambria"/>
                <a:cs typeface="Cambria"/>
              </a:rPr>
              <a:t>this </a:t>
            </a:r>
            <a:r>
              <a:rPr sz="1400" spc="-10" dirty="0">
                <a:latin typeface="Cambria"/>
                <a:cs typeface="Cambria"/>
              </a:rPr>
              <a:t>method </a:t>
            </a:r>
            <a:r>
              <a:rPr sz="1400" spc="5" dirty="0">
                <a:latin typeface="Cambria"/>
                <a:cs typeface="Cambria"/>
              </a:rPr>
              <a:t>we  </a:t>
            </a:r>
            <a:r>
              <a:rPr sz="1400" spc="-10" dirty="0">
                <a:latin typeface="Cambria"/>
                <a:cs typeface="Cambria"/>
              </a:rPr>
              <a:t>must </a:t>
            </a:r>
            <a:r>
              <a:rPr sz="1400" spc="-5" dirty="0">
                <a:latin typeface="Cambria"/>
                <a:cs typeface="Cambria"/>
              </a:rPr>
              <a:t>simplified before </a:t>
            </a:r>
            <a:r>
              <a:rPr sz="1400" spc="-10" dirty="0">
                <a:latin typeface="Cambria"/>
                <a:cs typeface="Cambria"/>
              </a:rPr>
              <a:t>plugging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"/>
                <a:cs typeface="Cambria"/>
              </a:rPr>
              <a:t>value. The </a:t>
            </a:r>
            <a:r>
              <a:rPr sz="1400" spc="-5" dirty="0">
                <a:latin typeface="Cambria"/>
                <a:cs typeface="Cambria"/>
              </a:rPr>
              <a:t>simplified will be by </a:t>
            </a:r>
            <a:r>
              <a:rPr sz="1400" spc="-10" dirty="0">
                <a:latin typeface="Cambria"/>
                <a:cs typeface="Cambria"/>
              </a:rPr>
              <a:t>using one </a:t>
            </a:r>
            <a:r>
              <a:rPr sz="1400" spc="-5" dirty="0">
                <a:latin typeface="Cambria"/>
                <a:cs typeface="Cambria"/>
              </a:rPr>
              <a:t>of  the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following:</a:t>
            </a:r>
            <a:endParaRPr sz="1400">
              <a:latin typeface="Cambria"/>
              <a:cs typeface="Cambria"/>
            </a:endParaRPr>
          </a:p>
          <a:p>
            <a:pPr marL="735330">
              <a:lnSpc>
                <a:spcPct val="100000"/>
              </a:lnSpc>
              <a:spcBef>
                <a:spcPts val="1390"/>
              </a:spcBef>
            </a:pPr>
            <a:r>
              <a:rPr sz="1400" spc="-5" dirty="0">
                <a:latin typeface="Times New Roman"/>
                <a:cs typeface="Times New Roman"/>
              </a:rPr>
              <a:t>1-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20" dirty="0">
                <a:latin typeface="Cambria Math"/>
                <a:cs typeface="Cambria Math"/>
              </a:rPr>
              <a:t>𝑏</a:t>
            </a:r>
            <a:r>
              <a:rPr sz="1500" spc="3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735330">
              <a:lnSpc>
                <a:spcPct val="100000"/>
              </a:lnSpc>
              <a:spcBef>
                <a:spcPts val="1420"/>
              </a:spcBef>
            </a:pPr>
            <a:r>
              <a:rPr sz="1400" spc="-5" dirty="0">
                <a:latin typeface="Times New Roman"/>
                <a:cs typeface="Times New Roman"/>
              </a:rPr>
              <a:t>2- 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3 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20" dirty="0">
                <a:latin typeface="Cambria Math"/>
                <a:cs typeface="Cambria Math"/>
              </a:rPr>
              <a:t>𝑏</a:t>
            </a:r>
            <a:r>
              <a:rPr sz="1500" spc="30" baseline="30555" dirty="0">
                <a:latin typeface="Cambria Math"/>
                <a:cs typeface="Cambria Math"/>
              </a:rPr>
              <a:t>3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2100" spc="-15" baseline="1984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  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𝑎𝑏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𝑏</a:t>
            </a:r>
            <a:r>
              <a:rPr sz="1500" spc="30" baseline="30555" dirty="0">
                <a:latin typeface="Cambria Math"/>
                <a:cs typeface="Cambria Math"/>
              </a:rPr>
              <a:t>2</a:t>
            </a:r>
            <a:r>
              <a:rPr sz="1500" spc="-202" baseline="30555" dirty="0">
                <a:latin typeface="Cambria Math"/>
                <a:cs typeface="Cambria Math"/>
              </a:rPr>
              <a:t> 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735330">
              <a:lnSpc>
                <a:spcPct val="100000"/>
              </a:lnSpc>
              <a:spcBef>
                <a:spcPts val="1390"/>
              </a:spcBef>
            </a:pPr>
            <a:r>
              <a:rPr sz="1400" spc="-5" dirty="0">
                <a:latin typeface="Times New Roman"/>
                <a:cs typeface="Times New Roman"/>
              </a:rPr>
              <a:t>3- 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3 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20" dirty="0">
                <a:latin typeface="Cambria Math"/>
                <a:cs typeface="Cambria Math"/>
              </a:rPr>
              <a:t>𝑏</a:t>
            </a:r>
            <a:r>
              <a:rPr sz="1500" spc="30" baseline="30555" dirty="0">
                <a:latin typeface="Cambria Math"/>
                <a:cs typeface="Cambria Math"/>
              </a:rPr>
              <a:t>3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2100" spc="-15" baseline="1984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  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𝑎𝑏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𝑏</a:t>
            </a:r>
            <a:r>
              <a:rPr sz="1500" spc="30" baseline="30555" dirty="0">
                <a:latin typeface="Cambria Math"/>
                <a:cs typeface="Cambria Math"/>
              </a:rPr>
              <a:t>2</a:t>
            </a:r>
            <a:r>
              <a:rPr sz="1500" spc="-202" baseline="30555" dirty="0">
                <a:latin typeface="Cambria Math"/>
                <a:cs typeface="Cambria Math"/>
              </a:rPr>
              <a:t> 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735330">
              <a:lnSpc>
                <a:spcPct val="100000"/>
              </a:lnSpc>
              <a:spcBef>
                <a:spcPts val="1420"/>
              </a:spcBef>
            </a:pPr>
            <a:r>
              <a:rPr sz="1400" spc="-5" dirty="0">
                <a:latin typeface="Times New Roman"/>
                <a:cs typeface="Times New Roman"/>
              </a:rPr>
              <a:t>4- </a:t>
            </a:r>
            <a:r>
              <a:rPr sz="1400" spc="15" dirty="0">
                <a:latin typeface="Cambria Math"/>
                <a:cs typeface="Cambria Math"/>
              </a:rPr>
              <a:t>𝑎𝑥</a:t>
            </a:r>
            <a:r>
              <a:rPr sz="1500" spc="2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𝑏𝑥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735330">
              <a:lnSpc>
                <a:spcPct val="100000"/>
              </a:lnSpc>
              <a:spcBef>
                <a:spcPts val="1390"/>
              </a:spcBef>
            </a:pPr>
            <a:r>
              <a:rPr sz="1400" spc="-5" dirty="0">
                <a:latin typeface="Times New Roman"/>
                <a:cs typeface="Times New Roman"/>
              </a:rPr>
              <a:t>5- 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− 2𝑎𝑏 + </a:t>
            </a:r>
            <a:r>
              <a:rPr sz="1400" spc="20" dirty="0">
                <a:latin typeface="Cambria Math"/>
                <a:cs typeface="Cambria Math"/>
              </a:rPr>
              <a:t>𝑏</a:t>
            </a:r>
            <a:r>
              <a:rPr sz="1500" spc="30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2100" spc="-15" baseline="1984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  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735330">
              <a:lnSpc>
                <a:spcPct val="100000"/>
              </a:lnSpc>
              <a:spcBef>
                <a:spcPts val="1395"/>
              </a:spcBef>
            </a:pPr>
            <a:r>
              <a:rPr sz="1400" spc="-5" dirty="0">
                <a:latin typeface="Times New Roman"/>
                <a:cs typeface="Times New Roman"/>
              </a:rPr>
              <a:t>6- 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+ 2𝑎𝑏 + </a:t>
            </a:r>
            <a:r>
              <a:rPr sz="1400" spc="20" dirty="0">
                <a:latin typeface="Cambria Math"/>
                <a:cs typeface="Cambria Math"/>
              </a:rPr>
              <a:t>𝑏</a:t>
            </a:r>
            <a:r>
              <a:rPr sz="1500" spc="30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2100" spc="-15" baseline="1984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  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R="341630" algn="ctr">
              <a:lnSpc>
                <a:spcPct val="100000"/>
              </a:lnSpc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41666" dirty="0">
                <a:latin typeface="Cambria Math"/>
                <a:cs typeface="Cambria Math"/>
              </a:rPr>
              <a:t>2  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71977" y="6456933"/>
            <a:ext cx="8890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spc="5" dirty="0">
                <a:latin typeface="Cambria Math"/>
                <a:cs typeface="Cambria Math"/>
              </a:rPr>
              <a:t>𝑥→−1 </a:t>
            </a:r>
            <a:r>
              <a:rPr sz="2100" spc="-7" baseline="-3968" dirty="0">
                <a:latin typeface="Cambria Math"/>
                <a:cs typeface="Cambria Math"/>
              </a:rPr>
              <a:t>𝑥 </a:t>
            </a:r>
            <a:r>
              <a:rPr sz="2100" spc="-15" baseline="-3968" dirty="0">
                <a:latin typeface="Cambria Math"/>
                <a:cs typeface="Cambria Math"/>
              </a:rPr>
              <a:t>+</a:t>
            </a:r>
            <a:r>
              <a:rPr sz="2100" spc="-202" baseline="-3968" dirty="0">
                <a:latin typeface="Cambria Math"/>
                <a:cs typeface="Cambria Math"/>
              </a:rPr>
              <a:t> </a:t>
            </a:r>
            <a:r>
              <a:rPr sz="2100" spc="-7" baseline="-3968" dirty="0">
                <a:latin typeface="Cambria Math"/>
                <a:cs typeface="Cambria Math"/>
              </a:rPr>
              <a:t>1</a:t>
            </a:r>
            <a:endParaRPr sz="2100" baseline="-3968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268726" y="6419341"/>
            <a:ext cx="518795" cy="0"/>
          </a:xfrm>
          <a:custGeom>
            <a:avLst/>
            <a:gdLst/>
            <a:ahLst/>
            <a:cxnLst/>
            <a:rect l="l" t="t" r="r" b="b"/>
            <a:pathLst>
              <a:path w="518795">
                <a:moveTo>
                  <a:pt x="0" y="0"/>
                </a:moveTo>
                <a:lnTo>
                  <a:pt x="51846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947724" y="7005573"/>
            <a:ext cx="11245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Segoe Print"/>
                <a:cs typeface="Segoe Print"/>
              </a:rPr>
              <a:t>Solution</a:t>
            </a:r>
            <a:r>
              <a:rPr sz="1400" spc="-5" dirty="0">
                <a:latin typeface="Cambria Math"/>
                <a:cs typeface="Cambria Math"/>
              </a:rPr>
              <a:t>:</a:t>
            </a:r>
            <a:r>
              <a:rPr sz="1400" spc="2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30932" y="6868414"/>
            <a:ext cx="520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49679" y="7124445"/>
            <a:ext cx="85851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2777" dirty="0">
                <a:latin typeface="Cambria Math"/>
                <a:cs typeface="Cambria Math"/>
              </a:rPr>
              <a:t>𝑥→−1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143632" y="7143241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6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676525" y="7005573"/>
            <a:ext cx="50228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856738" y="7164069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37738" y="6824522"/>
            <a:ext cx="1141730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250438" y="7143241"/>
            <a:ext cx="1116330" cy="0"/>
          </a:xfrm>
          <a:custGeom>
            <a:avLst/>
            <a:gdLst/>
            <a:ahLst/>
            <a:cxnLst/>
            <a:rect l="l" t="t" r="r" b="b"/>
            <a:pathLst>
              <a:path w="1116329">
                <a:moveTo>
                  <a:pt x="0" y="0"/>
                </a:moveTo>
                <a:lnTo>
                  <a:pt x="11158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4585461" y="7164069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939029" y="6996429"/>
            <a:ext cx="990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420995" y="6996429"/>
            <a:ext cx="990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02582" y="7005573"/>
            <a:ext cx="23552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21665" algn="l"/>
              </a:tabLst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2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dirty="0">
                <a:latin typeface="Cambria Math"/>
                <a:cs typeface="Cambria Math"/>
              </a:rPr>
              <a:t>−1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6452" y="7667370"/>
            <a:ext cx="253936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b="1" spc="-5" dirty="0">
                <a:latin typeface="Segoe Print"/>
                <a:cs typeface="Segoe Print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Compute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231642" y="7548498"/>
            <a:ext cx="5441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41666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945129" y="7899018"/>
            <a:ext cx="7912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dirty="0">
                <a:latin typeface="Cambria Math"/>
                <a:cs typeface="Cambria Math"/>
              </a:rPr>
              <a:t>𝑥→1 </a:t>
            </a:r>
            <a:r>
              <a:rPr sz="2100" spc="-7" baseline="-3968" dirty="0">
                <a:latin typeface="Cambria Math"/>
                <a:cs typeface="Cambria Math"/>
              </a:rPr>
              <a:t>𝑥 </a:t>
            </a:r>
            <a:r>
              <a:rPr sz="2100" spc="-15" baseline="-3968" dirty="0">
                <a:latin typeface="Cambria Math"/>
                <a:cs typeface="Cambria Math"/>
              </a:rPr>
              <a:t>−</a:t>
            </a:r>
            <a:r>
              <a:rPr sz="2100" spc="-179" baseline="-3968" dirty="0">
                <a:latin typeface="Cambria Math"/>
                <a:cs typeface="Cambria Math"/>
              </a:rPr>
              <a:t> </a:t>
            </a:r>
            <a:r>
              <a:rPr sz="2100" spc="-7" baseline="-3968" dirty="0">
                <a:latin typeface="Cambria Math"/>
                <a:cs typeface="Cambria Math"/>
              </a:rPr>
              <a:t>1</a:t>
            </a:r>
            <a:endParaRPr sz="2100" baseline="-3968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244342" y="7861427"/>
            <a:ext cx="518795" cy="0"/>
          </a:xfrm>
          <a:custGeom>
            <a:avLst/>
            <a:gdLst/>
            <a:ahLst/>
            <a:cxnLst/>
            <a:rect l="l" t="t" r="r" b="b"/>
            <a:pathLst>
              <a:path w="518795">
                <a:moveTo>
                  <a:pt x="0" y="0"/>
                </a:moveTo>
                <a:lnTo>
                  <a:pt x="51846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947724" y="8450960"/>
            <a:ext cx="11576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Segoe Print"/>
                <a:cs typeface="Segoe Print"/>
              </a:rPr>
              <a:t>Solution</a:t>
            </a:r>
            <a:r>
              <a:rPr sz="1400" spc="-5" dirty="0">
                <a:latin typeface="Cambria Math"/>
                <a:cs typeface="Cambria Math"/>
              </a:rPr>
              <a:t>:</a:t>
            </a:r>
            <a:r>
              <a:rPr sz="1400" spc="2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115692" y="8313801"/>
            <a:ext cx="520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128392" y="8588628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6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2661285" y="8450960"/>
            <a:ext cx="4597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844545" y="8609456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31057" y="8313801"/>
            <a:ext cx="15379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828926" y="8569832"/>
            <a:ext cx="22885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63089" algn="l"/>
              </a:tabLst>
            </a:pPr>
            <a:r>
              <a:rPr sz="1500" spc="30" baseline="2777" dirty="0">
                <a:latin typeface="Cambria Math"/>
                <a:cs typeface="Cambria Math"/>
              </a:rPr>
              <a:t>𝑥→1  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1	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143757" y="8588628"/>
            <a:ext cx="1512570" cy="0"/>
          </a:xfrm>
          <a:custGeom>
            <a:avLst/>
            <a:gdLst/>
            <a:ahLst/>
            <a:cxnLst/>
            <a:rect l="l" t="t" r="r" b="b"/>
            <a:pathLst>
              <a:path w="1512570">
                <a:moveTo>
                  <a:pt x="0" y="0"/>
                </a:moveTo>
                <a:lnTo>
                  <a:pt x="151244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4878070" y="8609456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22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5134102" y="8441816"/>
            <a:ext cx="990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314315" y="8432672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695190" y="8450960"/>
            <a:ext cx="13462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50570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015609" y="8441816"/>
            <a:ext cx="990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481452" y="8923401"/>
            <a:ext cx="16300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76452" y="1469262"/>
            <a:ext cx="241744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44930" algn="l"/>
              </a:tabLst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3</a:t>
            </a:r>
            <a:r>
              <a:rPr sz="1400" b="1" spc="-10" dirty="0">
                <a:latin typeface="Segoe Print"/>
                <a:cs typeface="Segoe Print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Evaluate</a:t>
            </a:r>
            <a:r>
              <a:rPr sz="1400" spc="-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23210" y="1749678"/>
            <a:ext cx="2705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49345" y="1350009"/>
            <a:ext cx="885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41666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17570" y="1688718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23082" y="1716150"/>
            <a:ext cx="5403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43840" algn="l"/>
              </a:tabLst>
            </a:pP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162045" y="1662937"/>
            <a:ext cx="860425" cy="0"/>
          </a:xfrm>
          <a:custGeom>
            <a:avLst/>
            <a:gdLst/>
            <a:ahLst/>
            <a:cxnLst/>
            <a:rect l="l" t="t" r="r" b="b"/>
            <a:pathLst>
              <a:path w="860425">
                <a:moveTo>
                  <a:pt x="0" y="0"/>
                </a:moveTo>
                <a:lnTo>
                  <a:pt x="85984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905052" y="2176398"/>
            <a:ext cx="11271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Segoe Print"/>
                <a:cs typeface="Segoe Print"/>
              </a:rPr>
              <a:t>Solution</a:t>
            </a:r>
            <a:r>
              <a:rPr sz="1400" spc="-5" dirty="0">
                <a:latin typeface="Cambria Math"/>
                <a:cs typeface="Cambria Math"/>
              </a:rPr>
              <a:t>: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755775" y="2334894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42541" y="2039238"/>
            <a:ext cx="8337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1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01620" y="228917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97989" y="2295270"/>
            <a:ext cx="5162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38125" algn="l"/>
              </a:tabLst>
            </a:pP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055241" y="2314066"/>
            <a:ext cx="808355" cy="0"/>
          </a:xfrm>
          <a:custGeom>
            <a:avLst/>
            <a:gdLst/>
            <a:ahLst/>
            <a:cxnLst/>
            <a:rect l="l" t="t" r="r" b="b"/>
            <a:pathLst>
              <a:path w="808355">
                <a:moveTo>
                  <a:pt x="0" y="0"/>
                </a:moveTo>
                <a:lnTo>
                  <a:pt x="8080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969514" y="2176398"/>
            <a:ext cx="4565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49345" y="2334894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38905" y="1995347"/>
            <a:ext cx="117538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100" b="1" spc="434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b="1" spc="40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36195" algn="ctr">
              <a:lnSpc>
                <a:spcPct val="100000"/>
              </a:lnSpc>
              <a:spcBef>
                <a:spcPts val="335"/>
              </a:spcBef>
            </a:pP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1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b="1" spc="405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451605" y="2314066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4">
                <a:moveTo>
                  <a:pt x="0" y="0"/>
                </a:moveTo>
                <a:lnTo>
                  <a:pt x="118932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4676902" y="2176398"/>
            <a:ext cx="4597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158994" y="2314066"/>
            <a:ext cx="634365" cy="0"/>
          </a:xfrm>
          <a:custGeom>
            <a:avLst/>
            <a:gdLst/>
            <a:ahLst/>
            <a:cxnLst/>
            <a:rect l="l" t="t" r="r" b="b"/>
            <a:pathLst>
              <a:path w="634364">
                <a:moveTo>
                  <a:pt x="0" y="0"/>
                </a:moveTo>
                <a:lnTo>
                  <a:pt x="6342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829427" y="2176398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146294" y="2039238"/>
            <a:ext cx="1300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78840" algn="l"/>
              </a:tabLst>
            </a:pPr>
            <a:r>
              <a:rPr sz="2100" b="1" spc="44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-15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859782" y="2295270"/>
            <a:ext cx="14319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64515" algn="l"/>
                <a:tab pos="1320800" algn="l"/>
              </a:tabLst>
            </a:pPr>
            <a:r>
              <a:rPr sz="1500" spc="135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→1	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025260" y="2314066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4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469760" y="2176398"/>
            <a:ext cx="306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6452" y="2777108"/>
            <a:ext cx="273304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588895" algn="l"/>
              </a:tabLst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4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b="1" spc="-5" dirty="0">
                <a:latin typeface="Segoe Print"/>
                <a:cs typeface="Segoe Print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Evaluate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heavy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heavy" spc="10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67633" y="2658236"/>
            <a:ext cx="4648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755773" y="2932556"/>
            <a:ext cx="959485" cy="32956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000" spc="5" dirty="0">
                <a:latin typeface="Cambria Math"/>
                <a:cs typeface="Cambria Math"/>
              </a:rPr>
              <a:t>𝑥→1</a:t>
            </a:r>
            <a:r>
              <a:rPr sz="1500" spc="7" baseline="-27777" dirty="0">
                <a:latin typeface="Cambria Math"/>
                <a:cs typeface="Cambria Math"/>
              </a:rPr>
              <a:t> </a:t>
            </a:r>
            <a:r>
              <a:rPr sz="2100" spc="-7" baseline="-13888" dirty="0">
                <a:latin typeface="Cambria Math"/>
                <a:cs typeface="Cambria Math"/>
              </a:rPr>
              <a:t>𝑥 </a:t>
            </a:r>
            <a:r>
              <a:rPr sz="2100" spc="-15" baseline="-13888" dirty="0">
                <a:latin typeface="Cambria Math"/>
                <a:cs typeface="Cambria Math"/>
              </a:rPr>
              <a:t>−</a:t>
            </a:r>
            <a:r>
              <a:rPr sz="2100" spc="179" baseline="-13888" dirty="0">
                <a:latin typeface="Cambria Math"/>
                <a:cs typeface="Cambria Math"/>
              </a:rPr>
              <a:t> </a:t>
            </a:r>
            <a:r>
              <a:rPr sz="2100" spc="-7" baseline="-13888" dirty="0">
                <a:latin typeface="Cambria Math"/>
                <a:cs typeface="Cambria Math"/>
              </a:rPr>
              <a:t>1</a:t>
            </a:r>
            <a:endParaRPr sz="2100" baseline="-13888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98038" y="2971164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>
                <a:moveTo>
                  <a:pt x="0" y="0"/>
                </a:moveTo>
                <a:lnTo>
                  <a:pt x="60685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722172" y="3529964"/>
            <a:ext cx="12065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Segoe Print"/>
                <a:cs typeface="Segoe Print"/>
              </a:rPr>
              <a:t>Solution :</a:t>
            </a:r>
            <a:r>
              <a:rPr sz="1400" spc="55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033397" y="3392804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104008" y="3713352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1652142" y="3679316"/>
            <a:ext cx="8737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22" baseline="16666" dirty="0">
                <a:latin typeface="Cambria Math"/>
                <a:cs typeface="Cambria Math"/>
              </a:rPr>
              <a:t>𝑥→1</a:t>
            </a:r>
            <a:r>
              <a:rPr sz="1000" spc="15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30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987930" y="3667632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>
                <a:moveTo>
                  <a:pt x="0" y="0"/>
                </a:moveTo>
                <a:lnTo>
                  <a:pt x="527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2801873" y="3688461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38829" y="3439032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024884" y="3439032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701796" y="3713352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3573017" y="3679316"/>
            <a:ext cx="5537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-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143757" y="3667632"/>
            <a:ext cx="1415415" cy="0"/>
          </a:xfrm>
          <a:custGeom>
            <a:avLst/>
            <a:gdLst/>
            <a:ahLst/>
            <a:cxnLst/>
            <a:rect l="l" t="t" r="r" b="b"/>
            <a:pathLst>
              <a:path w="1415414">
                <a:moveTo>
                  <a:pt x="0" y="0"/>
                </a:moveTo>
                <a:lnTo>
                  <a:pt x="14149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774438" y="3688461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281295" y="3573144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119748" y="356400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2621660" y="3539108"/>
            <a:ext cx="42487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5" baseline="1984" dirty="0">
                <a:latin typeface="Cambria Math"/>
                <a:cs typeface="Cambria Math"/>
              </a:rPr>
              <a:t>= </a:t>
            </a:r>
            <a:r>
              <a:rPr sz="2100" spc="-7" baseline="1984" dirty="0">
                <a:latin typeface="Cambria Math"/>
                <a:cs typeface="Cambria Math"/>
              </a:rPr>
              <a:t>lim</a:t>
            </a:r>
            <a:r>
              <a:rPr sz="2100" spc="-7" baseline="41666" dirty="0">
                <a:latin typeface="Cambria Math"/>
                <a:cs typeface="Cambria Math"/>
              </a:rPr>
              <a:t> </a:t>
            </a:r>
            <a:r>
              <a:rPr sz="2100" spc="-7" baseline="45634" dirty="0">
                <a:latin typeface="Cambria Math"/>
                <a:cs typeface="Cambria Math"/>
              </a:rPr>
              <a:t>𝑥 </a:t>
            </a:r>
            <a:r>
              <a:rPr sz="2100" spc="-15" baseline="45634" dirty="0">
                <a:latin typeface="Cambria Math"/>
                <a:cs typeface="Cambria Math"/>
              </a:rPr>
              <a:t>− 1</a:t>
            </a:r>
            <a:r>
              <a:rPr sz="2100" spc="-15" baseline="41666" dirty="0">
                <a:latin typeface="Cambria Math"/>
                <a:cs typeface="Cambria Math"/>
              </a:rPr>
              <a:t> </a:t>
            </a:r>
            <a:r>
              <a:rPr sz="2100" spc="-7" baseline="45634" dirty="0">
                <a:latin typeface="Cambria Math"/>
                <a:cs typeface="Cambria Math"/>
              </a:rPr>
              <a:t>𝑥 </a:t>
            </a:r>
            <a:r>
              <a:rPr sz="2100" spc="-15" baseline="45634" dirty="0">
                <a:latin typeface="Cambria Math"/>
                <a:cs typeface="Cambria Math"/>
              </a:rPr>
              <a:t>+ 1 </a:t>
            </a:r>
            <a:r>
              <a:rPr sz="2100" spc="-15" baseline="1984" dirty="0">
                <a:latin typeface="Cambria Math"/>
                <a:cs typeface="Cambria Math"/>
              </a:rPr>
              <a:t>= </a:t>
            </a:r>
            <a:r>
              <a:rPr sz="2100" spc="-7" baseline="1984" dirty="0">
                <a:latin typeface="Cambria Math"/>
                <a:cs typeface="Cambria Math"/>
              </a:rPr>
              <a:t>lim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+ 1 =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=</a:t>
            </a:r>
            <a:r>
              <a:rPr sz="2100" spc="41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95363" y="4076699"/>
            <a:ext cx="81280" cy="161290"/>
          </a:xfrm>
          <a:custGeom>
            <a:avLst/>
            <a:gdLst/>
            <a:ahLst/>
            <a:cxnLst/>
            <a:rect l="l" t="t" r="r" b="b"/>
            <a:pathLst>
              <a:path w="81279" h="161289">
                <a:moveTo>
                  <a:pt x="9931" y="138175"/>
                </a:moveTo>
                <a:lnTo>
                  <a:pt x="5968" y="138175"/>
                </a:lnTo>
                <a:lnTo>
                  <a:pt x="3962" y="139191"/>
                </a:lnTo>
                <a:lnTo>
                  <a:pt x="838" y="142874"/>
                </a:lnTo>
                <a:lnTo>
                  <a:pt x="0" y="145287"/>
                </a:lnTo>
                <a:lnTo>
                  <a:pt x="0" y="150875"/>
                </a:lnTo>
                <a:lnTo>
                  <a:pt x="1320" y="153669"/>
                </a:lnTo>
                <a:lnTo>
                  <a:pt x="3987" y="155955"/>
                </a:lnTo>
                <a:lnTo>
                  <a:pt x="8013" y="159257"/>
                </a:lnTo>
                <a:lnTo>
                  <a:pt x="14109" y="160908"/>
                </a:lnTo>
                <a:lnTo>
                  <a:pt x="21945" y="160908"/>
                </a:lnTo>
                <a:lnTo>
                  <a:pt x="50205" y="150240"/>
                </a:lnTo>
                <a:lnTo>
                  <a:pt x="34048" y="150240"/>
                </a:lnTo>
                <a:lnTo>
                  <a:pt x="31838" y="149859"/>
                </a:lnTo>
                <a:lnTo>
                  <a:pt x="27406" y="148081"/>
                </a:lnTo>
                <a:lnTo>
                  <a:pt x="24358" y="146430"/>
                </a:lnTo>
                <a:lnTo>
                  <a:pt x="20523" y="143763"/>
                </a:lnTo>
                <a:lnTo>
                  <a:pt x="16598" y="140969"/>
                </a:lnTo>
                <a:lnTo>
                  <a:pt x="14109" y="139572"/>
                </a:lnTo>
                <a:lnTo>
                  <a:pt x="13068" y="139191"/>
                </a:lnTo>
                <a:lnTo>
                  <a:pt x="11569" y="138429"/>
                </a:lnTo>
                <a:lnTo>
                  <a:pt x="9931" y="138175"/>
                </a:lnTo>
                <a:close/>
              </a:path>
              <a:path w="81279" h="161289">
                <a:moveTo>
                  <a:pt x="77506" y="12191"/>
                </a:moveTo>
                <a:lnTo>
                  <a:pt x="53289" y="12191"/>
                </a:lnTo>
                <a:lnTo>
                  <a:pt x="57188" y="14097"/>
                </a:lnTo>
                <a:lnTo>
                  <a:pt x="63411" y="21970"/>
                </a:lnTo>
                <a:lnTo>
                  <a:pt x="64908" y="26797"/>
                </a:lnTo>
                <a:lnTo>
                  <a:pt x="64947" y="41020"/>
                </a:lnTo>
                <a:lnTo>
                  <a:pt x="62217" y="47751"/>
                </a:lnTo>
                <a:lnTo>
                  <a:pt x="22974" y="70103"/>
                </a:lnTo>
                <a:lnTo>
                  <a:pt x="22974" y="73405"/>
                </a:lnTo>
                <a:lnTo>
                  <a:pt x="54546" y="99059"/>
                </a:lnTo>
                <a:lnTo>
                  <a:pt x="55867" y="105663"/>
                </a:lnTo>
                <a:lnTo>
                  <a:pt x="55867" y="112902"/>
                </a:lnTo>
                <a:lnTo>
                  <a:pt x="42100" y="150240"/>
                </a:lnTo>
                <a:lnTo>
                  <a:pt x="50205" y="150240"/>
                </a:lnTo>
                <a:lnTo>
                  <a:pt x="70259" y="116585"/>
                </a:lnTo>
                <a:lnTo>
                  <a:pt x="71970" y="102234"/>
                </a:lnTo>
                <a:lnTo>
                  <a:pt x="71882" y="93217"/>
                </a:lnTo>
                <a:lnTo>
                  <a:pt x="52247" y="66039"/>
                </a:lnTo>
                <a:lnTo>
                  <a:pt x="59514" y="62033"/>
                </a:lnTo>
                <a:lnTo>
                  <a:pt x="80797" y="35305"/>
                </a:lnTo>
                <a:lnTo>
                  <a:pt x="80797" y="20065"/>
                </a:lnTo>
                <a:lnTo>
                  <a:pt x="78447" y="13334"/>
                </a:lnTo>
                <a:lnTo>
                  <a:pt x="77506" y="12191"/>
                </a:lnTo>
                <a:close/>
              </a:path>
              <a:path w="81279" h="161289">
                <a:moveTo>
                  <a:pt x="63322" y="0"/>
                </a:moveTo>
                <a:lnTo>
                  <a:pt x="49923" y="0"/>
                </a:lnTo>
                <a:lnTo>
                  <a:pt x="44259" y="2158"/>
                </a:lnTo>
                <a:lnTo>
                  <a:pt x="34239" y="11429"/>
                </a:lnTo>
                <a:lnTo>
                  <a:pt x="29921" y="18033"/>
                </a:lnTo>
                <a:lnTo>
                  <a:pt x="26720" y="26797"/>
                </a:lnTo>
                <a:lnTo>
                  <a:pt x="27889" y="27177"/>
                </a:lnTo>
                <a:lnTo>
                  <a:pt x="29044" y="27685"/>
                </a:lnTo>
                <a:lnTo>
                  <a:pt x="30213" y="28066"/>
                </a:lnTo>
                <a:lnTo>
                  <a:pt x="35585" y="17399"/>
                </a:lnTo>
                <a:lnTo>
                  <a:pt x="41871" y="12191"/>
                </a:lnTo>
                <a:lnTo>
                  <a:pt x="77506" y="12191"/>
                </a:lnTo>
                <a:lnTo>
                  <a:pt x="73952" y="7874"/>
                </a:lnTo>
                <a:lnTo>
                  <a:pt x="69443" y="2539"/>
                </a:lnTo>
                <a:lnTo>
                  <a:pt x="633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91565" y="4214494"/>
            <a:ext cx="19050" cy="23495"/>
          </a:xfrm>
          <a:custGeom>
            <a:avLst/>
            <a:gdLst/>
            <a:ahLst/>
            <a:cxnLst/>
            <a:rect l="l" t="t" r="r" b="b"/>
            <a:pathLst>
              <a:path w="19050" h="23495">
                <a:moveTo>
                  <a:pt x="12141" y="0"/>
                </a:moveTo>
                <a:lnTo>
                  <a:pt x="6769" y="0"/>
                </a:lnTo>
                <a:lnTo>
                  <a:pt x="4533" y="1015"/>
                </a:lnTo>
                <a:lnTo>
                  <a:pt x="952" y="5461"/>
                </a:lnTo>
                <a:lnTo>
                  <a:pt x="0" y="8127"/>
                </a:lnTo>
                <a:lnTo>
                  <a:pt x="0" y="14731"/>
                </a:lnTo>
                <a:lnTo>
                  <a:pt x="952" y="17399"/>
                </a:lnTo>
                <a:lnTo>
                  <a:pt x="2806" y="19685"/>
                </a:lnTo>
                <a:lnTo>
                  <a:pt x="4533" y="21971"/>
                </a:lnTo>
                <a:lnTo>
                  <a:pt x="6769" y="23113"/>
                </a:lnTo>
                <a:lnTo>
                  <a:pt x="12141" y="23113"/>
                </a:lnTo>
                <a:lnTo>
                  <a:pt x="14376" y="21971"/>
                </a:lnTo>
                <a:lnTo>
                  <a:pt x="16192" y="19685"/>
                </a:lnTo>
                <a:lnTo>
                  <a:pt x="18046" y="17399"/>
                </a:lnTo>
                <a:lnTo>
                  <a:pt x="18999" y="14731"/>
                </a:lnTo>
                <a:lnTo>
                  <a:pt x="18999" y="8127"/>
                </a:lnTo>
                <a:lnTo>
                  <a:pt x="18046" y="5461"/>
                </a:lnTo>
                <a:lnTo>
                  <a:pt x="16192" y="3175"/>
                </a:lnTo>
                <a:lnTo>
                  <a:pt x="14376" y="1015"/>
                </a:lnTo>
                <a:lnTo>
                  <a:pt x="121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39380" y="4069079"/>
            <a:ext cx="1773212" cy="2195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95363" y="4076699"/>
            <a:ext cx="81280" cy="161290"/>
          </a:xfrm>
          <a:custGeom>
            <a:avLst/>
            <a:gdLst/>
            <a:ahLst/>
            <a:cxnLst/>
            <a:rect l="l" t="t" r="r" b="b"/>
            <a:pathLst>
              <a:path w="81279" h="161289">
                <a:moveTo>
                  <a:pt x="22974" y="73405"/>
                </a:moveTo>
                <a:lnTo>
                  <a:pt x="22974" y="72262"/>
                </a:lnTo>
                <a:lnTo>
                  <a:pt x="22974" y="71247"/>
                </a:lnTo>
                <a:lnTo>
                  <a:pt x="22974" y="70103"/>
                </a:lnTo>
                <a:lnTo>
                  <a:pt x="33634" y="67452"/>
                </a:lnTo>
                <a:lnTo>
                  <a:pt x="64947" y="41020"/>
                </a:lnTo>
                <a:lnTo>
                  <a:pt x="64947" y="33019"/>
                </a:lnTo>
                <a:lnTo>
                  <a:pt x="64947" y="26924"/>
                </a:lnTo>
                <a:lnTo>
                  <a:pt x="63411" y="21970"/>
                </a:lnTo>
                <a:lnTo>
                  <a:pt x="60299" y="18033"/>
                </a:lnTo>
                <a:lnTo>
                  <a:pt x="57188" y="14097"/>
                </a:lnTo>
                <a:lnTo>
                  <a:pt x="53289" y="12191"/>
                </a:lnTo>
                <a:lnTo>
                  <a:pt x="48856" y="12191"/>
                </a:lnTo>
                <a:lnTo>
                  <a:pt x="41871" y="12191"/>
                </a:lnTo>
                <a:lnTo>
                  <a:pt x="35585" y="17399"/>
                </a:lnTo>
                <a:lnTo>
                  <a:pt x="30213" y="28066"/>
                </a:lnTo>
                <a:lnTo>
                  <a:pt x="29044" y="27685"/>
                </a:lnTo>
                <a:lnTo>
                  <a:pt x="27889" y="27177"/>
                </a:lnTo>
                <a:lnTo>
                  <a:pt x="26720" y="26797"/>
                </a:lnTo>
                <a:lnTo>
                  <a:pt x="29921" y="18033"/>
                </a:lnTo>
                <a:lnTo>
                  <a:pt x="34239" y="11429"/>
                </a:lnTo>
                <a:lnTo>
                  <a:pt x="39293" y="6730"/>
                </a:lnTo>
                <a:lnTo>
                  <a:pt x="44259" y="2158"/>
                </a:lnTo>
                <a:lnTo>
                  <a:pt x="49923" y="0"/>
                </a:lnTo>
                <a:lnTo>
                  <a:pt x="55994" y="0"/>
                </a:lnTo>
                <a:lnTo>
                  <a:pt x="63322" y="0"/>
                </a:lnTo>
                <a:lnTo>
                  <a:pt x="69443" y="2539"/>
                </a:lnTo>
                <a:lnTo>
                  <a:pt x="73952" y="7874"/>
                </a:lnTo>
                <a:lnTo>
                  <a:pt x="78447" y="13334"/>
                </a:lnTo>
                <a:lnTo>
                  <a:pt x="80797" y="20065"/>
                </a:lnTo>
                <a:lnTo>
                  <a:pt x="80797" y="28320"/>
                </a:lnTo>
                <a:lnTo>
                  <a:pt x="80797" y="35305"/>
                </a:lnTo>
                <a:lnTo>
                  <a:pt x="52247" y="66039"/>
                </a:lnTo>
                <a:lnTo>
                  <a:pt x="58762" y="69341"/>
                </a:lnTo>
                <a:lnTo>
                  <a:pt x="63728" y="73913"/>
                </a:lnTo>
                <a:lnTo>
                  <a:pt x="67056" y="80009"/>
                </a:lnTo>
                <a:lnTo>
                  <a:pt x="70269" y="86232"/>
                </a:lnTo>
                <a:lnTo>
                  <a:pt x="71970" y="93599"/>
                </a:lnTo>
                <a:lnTo>
                  <a:pt x="71970" y="102234"/>
                </a:lnTo>
                <a:lnTo>
                  <a:pt x="57151" y="143557"/>
                </a:lnTo>
                <a:lnTo>
                  <a:pt x="21945" y="160908"/>
                </a:lnTo>
                <a:lnTo>
                  <a:pt x="14109" y="160908"/>
                </a:lnTo>
                <a:lnTo>
                  <a:pt x="8013" y="159257"/>
                </a:lnTo>
                <a:lnTo>
                  <a:pt x="3987" y="155955"/>
                </a:lnTo>
                <a:lnTo>
                  <a:pt x="1320" y="153669"/>
                </a:lnTo>
                <a:lnTo>
                  <a:pt x="0" y="150875"/>
                </a:lnTo>
                <a:lnTo>
                  <a:pt x="0" y="147954"/>
                </a:lnTo>
                <a:lnTo>
                  <a:pt x="0" y="145287"/>
                </a:lnTo>
                <a:lnTo>
                  <a:pt x="838" y="142874"/>
                </a:lnTo>
                <a:lnTo>
                  <a:pt x="2451" y="140969"/>
                </a:lnTo>
                <a:lnTo>
                  <a:pt x="3962" y="139191"/>
                </a:lnTo>
                <a:lnTo>
                  <a:pt x="5968" y="138175"/>
                </a:lnTo>
                <a:lnTo>
                  <a:pt x="8293" y="138175"/>
                </a:lnTo>
                <a:lnTo>
                  <a:pt x="9931" y="138175"/>
                </a:lnTo>
                <a:lnTo>
                  <a:pt x="11569" y="138429"/>
                </a:lnTo>
                <a:lnTo>
                  <a:pt x="13068" y="139191"/>
                </a:lnTo>
                <a:lnTo>
                  <a:pt x="14109" y="139572"/>
                </a:lnTo>
                <a:lnTo>
                  <a:pt x="16598" y="140969"/>
                </a:lnTo>
                <a:lnTo>
                  <a:pt x="20523" y="143763"/>
                </a:lnTo>
                <a:lnTo>
                  <a:pt x="24358" y="146430"/>
                </a:lnTo>
                <a:lnTo>
                  <a:pt x="27406" y="148081"/>
                </a:lnTo>
                <a:lnTo>
                  <a:pt x="29616" y="148970"/>
                </a:lnTo>
                <a:lnTo>
                  <a:pt x="31838" y="149859"/>
                </a:lnTo>
                <a:lnTo>
                  <a:pt x="34048" y="150240"/>
                </a:lnTo>
                <a:lnTo>
                  <a:pt x="36398" y="150240"/>
                </a:lnTo>
                <a:lnTo>
                  <a:pt x="42100" y="150240"/>
                </a:lnTo>
                <a:lnTo>
                  <a:pt x="55867" y="112902"/>
                </a:lnTo>
                <a:lnTo>
                  <a:pt x="55867" y="105663"/>
                </a:lnTo>
                <a:lnTo>
                  <a:pt x="29260" y="73786"/>
                </a:lnTo>
                <a:lnTo>
                  <a:pt x="22974" y="73405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91565" y="4214494"/>
            <a:ext cx="19050" cy="23495"/>
          </a:xfrm>
          <a:custGeom>
            <a:avLst/>
            <a:gdLst/>
            <a:ahLst/>
            <a:cxnLst/>
            <a:rect l="l" t="t" r="r" b="b"/>
            <a:pathLst>
              <a:path w="19050" h="23495">
                <a:moveTo>
                  <a:pt x="9436" y="0"/>
                </a:moveTo>
                <a:lnTo>
                  <a:pt x="12141" y="0"/>
                </a:lnTo>
                <a:lnTo>
                  <a:pt x="14376" y="1015"/>
                </a:lnTo>
                <a:lnTo>
                  <a:pt x="16192" y="3175"/>
                </a:lnTo>
                <a:lnTo>
                  <a:pt x="18046" y="5461"/>
                </a:lnTo>
                <a:lnTo>
                  <a:pt x="18999" y="8127"/>
                </a:lnTo>
                <a:lnTo>
                  <a:pt x="18999" y="11429"/>
                </a:lnTo>
                <a:lnTo>
                  <a:pt x="18999" y="14731"/>
                </a:lnTo>
                <a:lnTo>
                  <a:pt x="18046" y="17399"/>
                </a:lnTo>
                <a:lnTo>
                  <a:pt x="16192" y="19685"/>
                </a:lnTo>
                <a:lnTo>
                  <a:pt x="14376" y="21971"/>
                </a:lnTo>
                <a:lnTo>
                  <a:pt x="12141" y="23113"/>
                </a:lnTo>
                <a:lnTo>
                  <a:pt x="9436" y="23113"/>
                </a:lnTo>
                <a:lnTo>
                  <a:pt x="6769" y="23113"/>
                </a:lnTo>
                <a:lnTo>
                  <a:pt x="4533" y="21971"/>
                </a:lnTo>
                <a:lnTo>
                  <a:pt x="2806" y="19685"/>
                </a:lnTo>
                <a:lnTo>
                  <a:pt x="952" y="17399"/>
                </a:lnTo>
                <a:lnTo>
                  <a:pt x="0" y="14731"/>
                </a:lnTo>
                <a:lnTo>
                  <a:pt x="0" y="11429"/>
                </a:lnTo>
                <a:lnTo>
                  <a:pt x="0" y="8127"/>
                </a:lnTo>
                <a:lnTo>
                  <a:pt x="952" y="5461"/>
                </a:lnTo>
                <a:lnTo>
                  <a:pt x="2806" y="3175"/>
                </a:lnTo>
                <a:lnTo>
                  <a:pt x="4533" y="1015"/>
                </a:lnTo>
                <a:lnTo>
                  <a:pt x="6769" y="0"/>
                </a:lnTo>
                <a:lnTo>
                  <a:pt x="9436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676452" y="4661153"/>
            <a:ext cx="239268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b="1" spc="-5" dirty="0">
                <a:latin typeface="Segoe Print"/>
                <a:cs typeface="Segoe Print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Evaluate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801873" y="4941570"/>
            <a:ext cx="2673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268726" y="4526025"/>
            <a:ext cx="716915" cy="0"/>
          </a:xfrm>
          <a:custGeom>
            <a:avLst/>
            <a:gdLst/>
            <a:ahLst/>
            <a:cxnLst/>
            <a:rect l="l" t="t" r="r" b="b"/>
            <a:pathLst>
              <a:path w="716914">
                <a:moveTo>
                  <a:pt x="0" y="0"/>
                </a:moveTo>
                <a:lnTo>
                  <a:pt x="71658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3088385" y="4466081"/>
            <a:ext cx="1348740" cy="32956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3000" spc="1312" baseline="-41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3333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+ 100 −</a:t>
            </a:r>
            <a:r>
              <a:rPr sz="1400" spc="-16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661664" y="4908295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756152" y="4880609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101085" y="4855209"/>
            <a:ext cx="1326515" cy="0"/>
          </a:xfrm>
          <a:custGeom>
            <a:avLst/>
            <a:gdLst/>
            <a:ahLst/>
            <a:cxnLst/>
            <a:rect l="l" t="t" r="r" b="b"/>
            <a:pathLst>
              <a:path w="1326514">
                <a:moveTo>
                  <a:pt x="0" y="0"/>
                </a:moveTo>
                <a:lnTo>
                  <a:pt x="132651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792858" y="5369051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0" y="0"/>
                </a:moveTo>
                <a:lnTo>
                  <a:pt x="6922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677035" y="5609843"/>
            <a:ext cx="1217295" cy="0"/>
          </a:xfrm>
          <a:custGeom>
            <a:avLst/>
            <a:gdLst/>
            <a:ahLst/>
            <a:cxnLst/>
            <a:rect l="l" t="t" r="r" b="b"/>
            <a:pathLst>
              <a:path w="1217295">
                <a:moveTo>
                  <a:pt x="0" y="0"/>
                </a:moveTo>
                <a:lnTo>
                  <a:pt x="121676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241294" y="5369051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0" y="0"/>
                </a:moveTo>
                <a:lnTo>
                  <a:pt x="6922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2179701" y="5536183"/>
            <a:ext cx="16484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60500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125470" y="5609843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4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662170" y="5369051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0" y="0"/>
                </a:moveTo>
                <a:lnTo>
                  <a:pt x="6922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676452" y="5335015"/>
            <a:ext cx="50996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75030" algn="l"/>
              </a:tabLst>
            </a:pPr>
            <a:r>
              <a:rPr sz="2100" b="1" spc="-15" baseline="-43650" dirty="0">
                <a:latin typeface="Segoe Print"/>
                <a:cs typeface="Segoe Print"/>
              </a:rPr>
              <a:t>Solution	</a:t>
            </a:r>
            <a:r>
              <a:rPr sz="2100" b="1" spc="-7" baseline="-43650" dirty="0">
                <a:latin typeface="Segoe Print"/>
                <a:cs typeface="Segoe Print"/>
              </a:rPr>
              <a:t>:</a:t>
            </a:r>
            <a:r>
              <a:rPr sz="1400" b="1" spc="-5" dirty="0">
                <a:latin typeface="Segoe Print"/>
                <a:cs typeface="Segoe Print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+ 100 − 10 </a:t>
            </a:r>
            <a:r>
              <a:rPr sz="2100" spc="-15" baseline="-43650" dirty="0">
                <a:latin typeface="Cambria Math"/>
                <a:cs typeface="Cambria Math"/>
              </a:rPr>
              <a:t>=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+ 100 − 10 </a:t>
            </a:r>
            <a:r>
              <a:rPr sz="2100" spc="-15" baseline="-43650" dirty="0">
                <a:latin typeface="Cambria Math"/>
                <a:cs typeface="Cambria Math"/>
              </a:rPr>
              <a:t>×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+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662170" y="5655563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0" y="0"/>
                </a:moveTo>
                <a:lnTo>
                  <a:pt x="6922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4533646" y="5621527"/>
            <a:ext cx="12420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605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+</a:t>
            </a:r>
            <a:r>
              <a:rPr sz="1400" spc="-1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546346" y="5609843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4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1322958" y="6121653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685670" y="5984239"/>
            <a:ext cx="1223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+ 100 −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515491" y="6259321"/>
            <a:ext cx="1564640" cy="0"/>
          </a:xfrm>
          <a:custGeom>
            <a:avLst/>
            <a:gdLst/>
            <a:ahLst/>
            <a:cxnLst/>
            <a:rect l="l" t="t" r="r" b="b"/>
            <a:pathLst>
              <a:path w="1564639">
                <a:moveTo>
                  <a:pt x="0" y="0"/>
                </a:moveTo>
                <a:lnTo>
                  <a:pt x="15642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3987800" y="5917183"/>
            <a:ext cx="200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97" baseline="-2182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311397" y="6259321"/>
            <a:ext cx="1564640" cy="0"/>
          </a:xfrm>
          <a:custGeom>
            <a:avLst/>
            <a:gdLst/>
            <a:ahLst/>
            <a:cxnLst/>
            <a:rect l="l" t="t" r="r" b="b"/>
            <a:pathLst>
              <a:path w="1564639">
                <a:moveTo>
                  <a:pt x="0" y="0"/>
                </a:moveTo>
                <a:lnTo>
                  <a:pt x="15642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5655690" y="598423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883791" y="6121653"/>
            <a:ext cx="408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40410" algn="l"/>
                <a:tab pos="1244600" algn="l"/>
                <a:tab pos="1808480" algn="l"/>
                <a:tab pos="2536825" algn="l"/>
                <a:tab pos="3040380" algn="l"/>
                <a:tab pos="3339465" algn="l"/>
                <a:tab pos="4067175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=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	=	</a:t>
            </a:r>
            <a:r>
              <a:rPr sz="1400" u="sng" spc="-1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502791" y="6271005"/>
            <a:ext cx="48342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08480" algn="l"/>
                <a:tab pos="3604260" algn="l"/>
              </a:tabLst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 </a:t>
            </a:r>
            <a:r>
              <a:rPr sz="1000" spc="35" dirty="0">
                <a:latin typeface="Cambria Math"/>
                <a:cs typeface="Cambria Math"/>
              </a:rPr>
              <a:t>   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 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	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 </a:t>
            </a:r>
            <a:r>
              <a:rPr sz="1000" spc="35" dirty="0">
                <a:latin typeface="Cambria Math"/>
                <a:cs typeface="Cambria Math"/>
              </a:rPr>
              <a:t>   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+ 100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	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+ 100 +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5107178" y="6259321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>
                <a:moveTo>
                  <a:pt x="0" y="0"/>
                </a:moveTo>
                <a:lnTo>
                  <a:pt x="121980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1953895" y="684098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953895" y="6999477"/>
            <a:ext cx="2705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4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2356992" y="6737857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0" y="0"/>
                </a:moveTo>
                <a:lnTo>
                  <a:pt x="6922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2850642" y="6953757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241169" y="6978650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>
                <a:moveTo>
                  <a:pt x="0" y="0"/>
                </a:moveTo>
                <a:lnTo>
                  <a:pt x="12195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3496817" y="6840981"/>
            <a:ext cx="454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228469" y="6703821"/>
            <a:ext cx="24530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341880" algn="l"/>
              </a:tabLst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500" spc="-60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746629" y="6959853"/>
            <a:ext cx="14859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45515" algn="l"/>
              </a:tabLst>
            </a:pP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500" spc="30" baseline="2777" dirty="0">
                <a:latin typeface="Cambria Math"/>
                <a:cs typeface="Cambria Math"/>
              </a:rPr>
              <a:t>x→0</a:t>
            </a:r>
            <a:r>
              <a:rPr sz="1500" spc="284" baseline="-13888" dirty="0">
                <a:latin typeface="Cambria Math"/>
                <a:cs typeface="Cambria Math"/>
              </a:rPr>
              <a:t> </a:t>
            </a:r>
            <a:r>
              <a:rPr sz="2100" spc="-7" baseline="-9920" dirty="0">
                <a:latin typeface="Cambria Math"/>
                <a:cs typeface="Cambria Math"/>
              </a:rPr>
              <a:t>𝑥</a:t>
            </a:r>
            <a:endParaRPr sz="2100" baseline="-9920">
              <a:latin typeface="Cambria Math"/>
              <a:cs typeface="Cambria Math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216400" y="6984238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4125467" y="7024369"/>
            <a:ext cx="692785" cy="0"/>
          </a:xfrm>
          <a:custGeom>
            <a:avLst/>
            <a:gdLst/>
            <a:ahLst/>
            <a:cxnLst/>
            <a:rect l="l" t="t" r="r" b="b"/>
            <a:pathLst>
              <a:path w="692785">
                <a:moveTo>
                  <a:pt x="0" y="0"/>
                </a:moveTo>
                <a:lnTo>
                  <a:pt x="6922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 txBox="1"/>
          <p:nvPr/>
        </p:nvSpPr>
        <p:spPr>
          <a:xfrm>
            <a:off x="4338320" y="6990333"/>
            <a:ext cx="9004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+ 100 +</a:t>
            </a:r>
            <a:r>
              <a:rPr sz="1400" spc="-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009644" y="6978650"/>
            <a:ext cx="1219835" cy="0"/>
          </a:xfrm>
          <a:custGeom>
            <a:avLst/>
            <a:gdLst/>
            <a:ahLst/>
            <a:cxnLst/>
            <a:rect l="l" t="t" r="r" b="b"/>
            <a:pathLst>
              <a:path w="1219835">
                <a:moveTo>
                  <a:pt x="0" y="0"/>
                </a:moveTo>
                <a:lnTo>
                  <a:pt x="121980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5265546" y="6840981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448427" y="6659930"/>
            <a:ext cx="220979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20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5461127" y="697865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23848" y="7867522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2725292" y="7771003"/>
            <a:ext cx="2647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3189477" y="7358354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>
                <a:moveTo>
                  <a:pt x="0" y="0"/>
                </a:moveTo>
                <a:lnTo>
                  <a:pt x="439216" y="0"/>
                </a:lnTo>
              </a:path>
            </a:pathLst>
          </a:custGeom>
          <a:ln w="155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 txBox="1"/>
          <p:nvPr/>
        </p:nvSpPr>
        <p:spPr>
          <a:xfrm>
            <a:off x="676452" y="7490586"/>
            <a:ext cx="347789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 </a:t>
            </a:r>
            <a:r>
              <a:rPr sz="1400" b="1" spc="15" dirty="0">
                <a:latin typeface="Segoe Print"/>
                <a:cs typeface="Segoe Print"/>
              </a:rPr>
              <a:t>2</a:t>
            </a:r>
            <a:r>
              <a:rPr sz="1400" spc="15" dirty="0">
                <a:latin typeface="Cambria Math"/>
                <a:cs typeface="Cambria Math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Evaluate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53571" dirty="0">
                <a:latin typeface="Cambria Math"/>
                <a:cs typeface="Cambria Math"/>
              </a:rPr>
              <a:t> </a:t>
            </a:r>
            <a:r>
              <a:rPr sz="2100" spc="-7" baseline="61507" dirty="0">
                <a:latin typeface="Cambria Math"/>
                <a:cs typeface="Cambria Math"/>
              </a:rPr>
              <a:t>𝑥 </a:t>
            </a:r>
            <a:r>
              <a:rPr sz="2100" spc="-15" baseline="61507" dirty="0">
                <a:latin typeface="Cambria Math"/>
                <a:cs typeface="Cambria Math"/>
              </a:rPr>
              <a:t>+ </a:t>
            </a:r>
            <a:r>
              <a:rPr sz="2100" spc="-7" baseline="61507" dirty="0">
                <a:latin typeface="Cambria Math"/>
                <a:cs typeface="Cambria Math"/>
              </a:rPr>
              <a:t>2 </a:t>
            </a:r>
            <a:r>
              <a:rPr sz="2100" spc="-15" baseline="61507" dirty="0">
                <a:latin typeface="Cambria Math"/>
                <a:cs typeface="Cambria Math"/>
              </a:rPr>
              <a:t>−</a:t>
            </a:r>
            <a:r>
              <a:rPr sz="2100" spc="254" baseline="55555" dirty="0">
                <a:latin typeface="Cambria Math"/>
                <a:cs typeface="Cambria Math"/>
              </a:rPr>
              <a:t> </a:t>
            </a:r>
            <a:r>
              <a:rPr sz="2100" spc="-7" baseline="61507" dirty="0">
                <a:latin typeface="Cambria Math"/>
                <a:cs typeface="Cambria Math"/>
              </a:rPr>
              <a:t>2</a:t>
            </a:r>
            <a:endParaRPr sz="2100" baseline="61507">
              <a:latin typeface="Cambria Math"/>
              <a:cs typeface="Cambria Math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4043171" y="735530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55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3518153" y="7737475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3021838" y="7684642"/>
            <a:ext cx="1116330" cy="0"/>
          </a:xfrm>
          <a:custGeom>
            <a:avLst/>
            <a:gdLst/>
            <a:ahLst/>
            <a:cxnLst/>
            <a:rect l="l" t="t" r="r" b="b"/>
            <a:pathLst>
              <a:path w="1116329">
                <a:moveTo>
                  <a:pt x="0" y="0"/>
                </a:moveTo>
                <a:lnTo>
                  <a:pt x="1115872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792858" y="8097646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530729" y="809459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677035" y="8329294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976117" y="8097646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710940" y="809459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2088260" y="8310752"/>
            <a:ext cx="13030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95070" algn="l"/>
              </a:tabLst>
            </a:pPr>
            <a:r>
              <a:rPr sz="1400" spc="-10" dirty="0">
                <a:latin typeface="Cambria Math"/>
                <a:cs typeface="Cambria Math"/>
              </a:rPr>
              <a:t>𝑥	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860294" y="8329294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131564" y="8097646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 txBox="1"/>
          <p:nvPr/>
        </p:nvSpPr>
        <p:spPr>
          <a:xfrm>
            <a:off x="676452" y="8063610"/>
            <a:ext cx="43040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75030" algn="l"/>
              </a:tabLst>
            </a:pPr>
            <a:r>
              <a:rPr sz="2100" b="1" spc="-15" baseline="-39682" dirty="0">
                <a:latin typeface="Segoe Print"/>
                <a:cs typeface="Segoe Print"/>
              </a:rPr>
              <a:t>Solution	</a:t>
            </a:r>
            <a:r>
              <a:rPr sz="2100" spc="-7" baseline="-39682" dirty="0">
                <a:latin typeface="Segoe Print"/>
                <a:cs typeface="Segoe Print"/>
              </a:rPr>
              <a:t>:</a:t>
            </a:r>
            <a:r>
              <a:rPr sz="1400" spc="-5" dirty="0">
                <a:latin typeface="Segoe Print"/>
                <a:cs typeface="Segoe Print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-39682" dirty="0">
                <a:latin typeface="Cambria Math"/>
                <a:cs typeface="Cambria Math"/>
              </a:rPr>
              <a:t>=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-39682" dirty="0">
                <a:latin typeface="Cambria Math"/>
                <a:cs typeface="Cambria Math"/>
              </a:rPr>
              <a:t>×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27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69434" y="809459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131564" y="8378063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 txBox="1"/>
          <p:nvPr/>
        </p:nvSpPr>
        <p:spPr>
          <a:xfrm>
            <a:off x="4003040" y="8344280"/>
            <a:ext cx="977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60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4869434" y="837501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015740" y="8329294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2658236" y="8813672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3149854" y="9000108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887723" y="899706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854198" y="8951340"/>
            <a:ext cx="1213485" cy="0"/>
          </a:xfrm>
          <a:custGeom>
            <a:avLst/>
            <a:gdLst/>
            <a:ahLst/>
            <a:cxnLst/>
            <a:rect l="l" t="t" r="r" b="b"/>
            <a:pathLst>
              <a:path w="1213485">
                <a:moveTo>
                  <a:pt x="0" y="0"/>
                </a:moveTo>
                <a:lnTo>
                  <a:pt x="12134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4103623" y="8813672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088385" y="8676513"/>
            <a:ext cx="174878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37664" algn="l"/>
              </a:tabLst>
            </a:pP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2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4415282" y="9000108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2841498" y="8966072"/>
            <a:ext cx="2425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57325" algn="l"/>
              </a:tabLst>
            </a:pPr>
            <a:r>
              <a:rPr sz="2100" spc="67" baseline="1984" dirty="0">
                <a:latin typeface="Cambria Math"/>
                <a:cs typeface="Cambria Math"/>
              </a:rPr>
              <a:t>𝑥  </a:t>
            </a:r>
            <a:r>
              <a:rPr sz="1400" spc="45" dirty="0">
                <a:latin typeface="Cambria Math"/>
                <a:cs typeface="Cambria Math"/>
              </a:rPr>
              <a:t>  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spc="-232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+  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2100" spc="22" baseline="1984" dirty="0">
                <a:latin typeface="Cambria Math"/>
                <a:cs typeface="Cambria Math"/>
              </a:rPr>
              <a:t>2	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5155946" y="899706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299203" y="8951340"/>
            <a:ext cx="955040" cy="0"/>
          </a:xfrm>
          <a:custGeom>
            <a:avLst/>
            <a:gdLst/>
            <a:ahLst/>
            <a:cxnLst/>
            <a:rect l="l" t="t" r="r" b="b"/>
            <a:pathLst>
              <a:path w="955039">
                <a:moveTo>
                  <a:pt x="0" y="0"/>
                </a:moveTo>
                <a:lnTo>
                  <a:pt x="95463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 txBox="1"/>
          <p:nvPr/>
        </p:nvSpPr>
        <p:spPr>
          <a:xfrm>
            <a:off x="2697860" y="9685731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3104133" y="94329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845052" y="942990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3402329" y="9646107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2988310" y="9664903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4">
                <a:moveTo>
                  <a:pt x="0" y="0"/>
                </a:moveTo>
                <a:lnTo>
                  <a:pt x="9543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 txBox="1"/>
          <p:nvPr/>
        </p:nvSpPr>
        <p:spPr>
          <a:xfrm>
            <a:off x="2697860" y="9527234"/>
            <a:ext cx="17373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39682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𝑥 </a:t>
            </a:r>
            <a:r>
              <a:rPr sz="2100" spc="-15" baseline="43650" dirty="0">
                <a:latin typeface="Cambria Math"/>
                <a:cs typeface="Cambria Math"/>
              </a:rPr>
              <a:t>+ </a:t>
            </a:r>
            <a:r>
              <a:rPr sz="2100" spc="-7" baseline="43650" dirty="0">
                <a:latin typeface="Cambria Math"/>
                <a:cs typeface="Cambria Math"/>
              </a:rPr>
              <a:t>2 </a:t>
            </a:r>
            <a:r>
              <a:rPr sz="2100" spc="-15" baseline="43650" dirty="0">
                <a:latin typeface="Cambria Math"/>
                <a:cs typeface="Cambria Math"/>
              </a:rPr>
              <a:t>−</a:t>
            </a:r>
            <a:r>
              <a:rPr sz="2100" spc="-15" baseline="41666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0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4610353" y="971367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348351" y="9710622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494529" y="9664903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4">
                <a:moveTo>
                  <a:pt x="0" y="0"/>
                </a:moveTo>
                <a:lnTo>
                  <a:pt x="9543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5485003" y="9527234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908550" y="9389770"/>
            <a:ext cx="9893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78205" algn="l"/>
              </a:tabLst>
            </a:pPr>
            <a:r>
              <a:rPr sz="1400" spc="-5" dirty="0">
                <a:latin typeface="Cambria Math"/>
                <a:cs typeface="Cambria Math"/>
              </a:rPr>
              <a:t>1	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164584" y="9679634"/>
            <a:ext cx="18402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515745" algn="l"/>
              </a:tabLst>
            </a:pPr>
            <a:r>
              <a:rPr sz="1500" spc="30" baseline="19444" dirty="0">
                <a:latin typeface="Cambria Math"/>
                <a:cs typeface="Cambria Math"/>
              </a:rPr>
              <a:t>x→0    </a:t>
            </a:r>
            <a:r>
              <a:rPr sz="1000" spc="2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spc="150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+  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	</a:t>
            </a:r>
            <a:r>
              <a:rPr sz="2100" spc="-15" baseline="1984" dirty="0">
                <a:latin typeface="Cambria Math"/>
                <a:cs typeface="Cambria Math"/>
              </a:rPr>
              <a:t>2</a:t>
            </a:r>
            <a:r>
              <a:rPr sz="1400" spc="21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5893942" y="9710622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680583" y="9664903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394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23848" y="1898014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76452" y="1325625"/>
            <a:ext cx="3336925" cy="52451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R="5080" algn="r">
              <a:lnSpc>
                <a:spcPts val="1310"/>
              </a:lnSpc>
              <a:spcBef>
                <a:spcPts val="690"/>
              </a:spcBef>
            </a:pP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2100" spc="-15" baseline="-5952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2030"/>
              </a:lnSpc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 </a:t>
            </a:r>
            <a:r>
              <a:rPr sz="1400" b="1" spc="-10" dirty="0">
                <a:latin typeface="Segoe Print"/>
                <a:cs typeface="Segoe Print"/>
              </a:rPr>
              <a:t>3 </a:t>
            </a:r>
            <a:r>
              <a:rPr sz="1400" spc="-5" dirty="0">
                <a:latin typeface="Cambria Math"/>
                <a:cs typeface="Cambria Math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Evaluate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564382" y="1388617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>
                <a:moveTo>
                  <a:pt x="0" y="0"/>
                </a:moveTo>
                <a:lnTo>
                  <a:pt x="43921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713101" y="1722246"/>
            <a:ext cx="1299845" cy="32956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500" baseline="19444" dirty="0">
                <a:latin typeface="Cambria Math"/>
                <a:cs typeface="Cambria Math"/>
              </a:rPr>
              <a:t>𝑥→4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2100" spc="-15" baseline="-5952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564382" y="1782190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>
                <a:moveTo>
                  <a:pt x="0" y="0"/>
                </a:moveTo>
                <a:lnTo>
                  <a:pt x="43921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52317" y="1715134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451480" y="2286634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451480" y="2567050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024760" y="2521330"/>
            <a:ext cx="835660" cy="0"/>
          </a:xfrm>
          <a:custGeom>
            <a:avLst/>
            <a:gdLst/>
            <a:ahLst/>
            <a:cxnLst/>
            <a:rect l="l" t="t" r="r" b="b"/>
            <a:pathLst>
              <a:path w="835660">
                <a:moveTo>
                  <a:pt x="0" y="0"/>
                </a:moveTo>
                <a:lnTo>
                  <a:pt x="8354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45052" y="2286634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45052" y="256705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18078" y="2521330"/>
            <a:ext cx="835660" cy="0"/>
          </a:xfrm>
          <a:custGeom>
            <a:avLst/>
            <a:gdLst/>
            <a:ahLst/>
            <a:cxnLst/>
            <a:rect l="l" t="t" r="r" b="b"/>
            <a:pathLst>
              <a:path w="835660">
                <a:moveTo>
                  <a:pt x="0" y="0"/>
                </a:moveTo>
                <a:lnTo>
                  <a:pt x="8354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887721" y="2286634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887721" y="2567050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461002" y="2521330"/>
            <a:ext cx="835660" cy="0"/>
          </a:xfrm>
          <a:custGeom>
            <a:avLst/>
            <a:gdLst/>
            <a:ahLst/>
            <a:cxnLst/>
            <a:rect l="l" t="t" r="r" b="b"/>
            <a:pathLst>
              <a:path w="835660">
                <a:moveTo>
                  <a:pt x="0" y="0"/>
                </a:moveTo>
                <a:lnTo>
                  <a:pt x="8354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930519" y="2283586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758748" y="2184323"/>
            <a:ext cx="5586730" cy="5867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100" b="1" spc="-15" baseline="-41666" dirty="0">
                <a:latin typeface="Segoe Print"/>
                <a:cs typeface="Segoe Print"/>
              </a:rPr>
              <a:t>Solution </a:t>
            </a:r>
            <a:r>
              <a:rPr sz="2100" spc="-7" baseline="-41666" dirty="0">
                <a:latin typeface="Segoe Print"/>
                <a:cs typeface="Segoe Print"/>
              </a:rPr>
              <a:t>: </a:t>
            </a:r>
            <a:r>
              <a:rPr sz="2100" spc="-7" baseline="-41666" dirty="0">
                <a:latin typeface="Cambria Math"/>
                <a:cs typeface="Cambria Math"/>
              </a:rPr>
              <a:t>lim  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−  </a:t>
            </a:r>
            <a:r>
              <a:rPr sz="1400" spc="-1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𝑥  </a:t>
            </a:r>
            <a:r>
              <a:rPr sz="2100" spc="-15" baseline="-41666" dirty="0">
                <a:latin typeface="Cambria Math"/>
                <a:cs typeface="Cambria Math"/>
              </a:rPr>
              <a:t>=  </a:t>
            </a:r>
            <a:r>
              <a:rPr sz="2100" spc="-7" baseline="-41666" dirty="0">
                <a:latin typeface="Cambria Math"/>
                <a:cs typeface="Cambria Math"/>
              </a:rPr>
              <a:t>lim  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−  </a:t>
            </a:r>
            <a:r>
              <a:rPr sz="1400" spc="-1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-41666" dirty="0">
                <a:latin typeface="Cambria Math"/>
                <a:cs typeface="Cambria Math"/>
              </a:rPr>
              <a:t>× 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+  </a:t>
            </a:r>
            <a:r>
              <a:rPr sz="1400" spc="-1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-41666" dirty="0">
                <a:latin typeface="Cambria Math"/>
                <a:cs typeface="Cambria Math"/>
              </a:rPr>
              <a:t>×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  </a:t>
            </a:r>
            <a:r>
              <a:rPr sz="1400" spc="-1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240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  <a:p>
            <a:pPr marL="939165">
              <a:lnSpc>
                <a:spcPct val="100000"/>
              </a:lnSpc>
              <a:spcBef>
                <a:spcPts val="525"/>
              </a:spcBef>
              <a:tabLst>
                <a:tab pos="2332990" algn="l"/>
                <a:tab pos="3702050" algn="l"/>
                <a:tab pos="4744720" algn="l"/>
              </a:tabLst>
            </a:pPr>
            <a:r>
              <a:rPr sz="1500" spc="44" baseline="16666" dirty="0">
                <a:latin typeface="Cambria Math"/>
                <a:cs typeface="Cambria Math"/>
              </a:rPr>
              <a:t>𝑥→4 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    </a:t>
            </a:r>
            <a:r>
              <a:rPr sz="1400" spc="-5" dirty="0">
                <a:latin typeface="Cambria Math"/>
                <a:cs typeface="Cambria Math"/>
              </a:rPr>
              <a:t>5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500" spc="44" baseline="16666" dirty="0">
                <a:latin typeface="Cambria Math"/>
                <a:cs typeface="Cambria Math"/>
              </a:rPr>
              <a:t>𝑥→4 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    </a:t>
            </a:r>
            <a:r>
              <a:rPr sz="1400" spc="-5" dirty="0">
                <a:latin typeface="Cambria Math"/>
                <a:cs typeface="Cambria Math"/>
              </a:rPr>
              <a:t>5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+  </a:t>
            </a:r>
            <a:r>
              <a:rPr sz="1400" spc="-1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5</a:t>
            </a:r>
            <a:r>
              <a:rPr sz="2100" spc="75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7" baseline="1984" dirty="0">
                <a:latin typeface="Cambria Math"/>
                <a:cs typeface="Cambria Math"/>
              </a:rPr>
              <a:t> 𝑥	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  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930519" y="2567050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03798" y="2521330"/>
            <a:ext cx="835660" cy="0"/>
          </a:xfrm>
          <a:custGeom>
            <a:avLst/>
            <a:gdLst/>
            <a:ahLst/>
            <a:cxnLst/>
            <a:rect l="l" t="t" r="r" b="b"/>
            <a:pathLst>
              <a:path w="835660">
                <a:moveTo>
                  <a:pt x="0" y="0"/>
                </a:moveTo>
                <a:lnTo>
                  <a:pt x="8354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2929889" y="3057524"/>
            <a:ext cx="23577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96745" algn="l"/>
                <a:tab pos="2344420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826761" y="2957448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3438905" y="2923412"/>
            <a:ext cx="18923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65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1400" spc="31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109722" y="3206876"/>
            <a:ext cx="22212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44" baseline="16666" dirty="0">
                <a:latin typeface="Cambria Math"/>
                <a:cs typeface="Cambria Math"/>
              </a:rPr>
              <a:t>𝑥→4</a:t>
            </a:r>
            <a:r>
              <a:rPr sz="1500" spc="44" baseline="555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−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67" baseline="1984" dirty="0">
                <a:latin typeface="Cambria Math"/>
                <a:cs typeface="Cambria Math"/>
              </a:rPr>
              <a:t>𝑥 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112" baseline="1984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451605" y="3195192"/>
            <a:ext cx="1866264" cy="0"/>
          </a:xfrm>
          <a:custGeom>
            <a:avLst/>
            <a:gdLst/>
            <a:ahLst/>
            <a:cxnLst/>
            <a:rect l="l" t="t" r="r" b="b"/>
            <a:pathLst>
              <a:path w="1866264">
                <a:moveTo>
                  <a:pt x="0" y="0"/>
                </a:moveTo>
                <a:lnTo>
                  <a:pt x="1866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2929889" y="3770756"/>
            <a:ext cx="21774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16405" algn="l"/>
                <a:tab pos="2164080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582921" y="3670680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3505961" y="3636644"/>
            <a:ext cx="15811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1400" spc="31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109722" y="3920489"/>
            <a:ext cx="204088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44" baseline="16666" dirty="0">
                <a:latin typeface="Cambria Math"/>
                <a:cs typeface="Cambria Math"/>
              </a:rPr>
              <a:t>𝑥→4</a:t>
            </a:r>
            <a:r>
              <a:rPr sz="1500" spc="44" baseline="5555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−4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67" baseline="1984" dirty="0">
                <a:latin typeface="Cambria Math"/>
                <a:cs typeface="Cambria Math"/>
              </a:rPr>
              <a:t>𝑥 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451605" y="3908425"/>
            <a:ext cx="1689735" cy="0"/>
          </a:xfrm>
          <a:custGeom>
            <a:avLst/>
            <a:gdLst/>
            <a:ahLst/>
            <a:cxnLst/>
            <a:rect l="l" t="t" r="r" b="b"/>
            <a:pathLst>
              <a:path w="1689735">
                <a:moveTo>
                  <a:pt x="0" y="0"/>
                </a:moveTo>
                <a:lnTo>
                  <a:pt x="16892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2929889" y="4487417"/>
            <a:ext cx="21774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16405" algn="l"/>
                <a:tab pos="2164080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582921" y="4387341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505961" y="4353305"/>
            <a:ext cx="15811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1400" spc="31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451605" y="4625085"/>
            <a:ext cx="1689735" cy="0"/>
          </a:xfrm>
          <a:custGeom>
            <a:avLst/>
            <a:gdLst/>
            <a:ahLst/>
            <a:cxnLst/>
            <a:rect l="l" t="t" r="r" b="b"/>
            <a:pathLst>
              <a:path w="1689735">
                <a:moveTo>
                  <a:pt x="0" y="0"/>
                </a:moveTo>
                <a:lnTo>
                  <a:pt x="16892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109722" y="535940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088891" y="5100827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24884" y="5384291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451605" y="5338571"/>
            <a:ext cx="1131570" cy="0"/>
          </a:xfrm>
          <a:custGeom>
            <a:avLst/>
            <a:gdLst/>
            <a:ahLst/>
            <a:cxnLst/>
            <a:rect l="l" t="t" r="r" b="b"/>
            <a:pathLst>
              <a:path w="1131570">
                <a:moveTo>
                  <a:pt x="0" y="0"/>
                </a:moveTo>
                <a:lnTo>
                  <a:pt x="113141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51983" y="5100827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4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384927" y="5384291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4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3505961" y="5350255"/>
            <a:ext cx="23831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72235" algn="l"/>
              </a:tabLst>
            </a:pPr>
            <a:r>
              <a:rPr sz="2100" spc="465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+  </a:t>
            </a:r>
            <a:r>
              <a:rPr sz="1400" spc="-1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5</a:t>
            </a:r>
            <a:r>
              <a:rPr sz="2100" spc="75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	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2100" spc="22" baseline="1984" dirty="0">
                <a:latin typeface="Cambria Math"/>
                <a:cs typeface="Cambria Math"/>
              </a:rPr>
              <a:t>4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811521" y="5338571"/>
            <a:ext cx="1128395" cy="0"/>
          </a:xfrm>
          <a:custGeom>
            <a:avLst/>
            <a:gdLst/>
            <a:ahLst/>
            <a:cxnLst/>
            <a:rect l="l" t="t" r="r" b="b"/>
            <a:pathLst>
              <a:path w="1128395">
                <a:moveTo>
                  <a:pt x="0" y="0"/>
                </a:moveTo>
                <a:lnTo>
                  <a:pt x="11280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174613" y="5338571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2929889" y="4636769"/>
            <a:ext cx="3949700" cy="6680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2405">
              <a:lnSpc>
                <a:spcPct val="100000"/>
              </a:lnSpc>
              <a:spcBef>
                <a:spcPts val="90"/>
              </a:spcBef>
            </a:pPr>
            <a:r>
              <a:rPr sz="1500" spc="44" baseline="16666" dirty="0">
                <a:latin typeface="Cambria Math"/>
                <a:cs typeface="Cambria Math"/>
              </a:rPr>
              <a:t>𝑥→4 </a:t>
            </a:r>
            <a:r>
              <a:rPr sz="2100" spc="-30" baseline="1984" dirty="0">
                <a:latin typeface="Cambria Math"/>
                <a:cs typeface="Cambria Math"/>
              </a:rPr>
              <a:t>−</a:t>
            </a:r>
            <a:r>
              <a:rPr sz="2100" spc="-30" baseline="3968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4 </a:t>
            </a:r>
            <a:r>
              <a:rPr sz="2100" spc="-15" baseline="1984" dirty="0">
                <a:latin typeface="Cambria Math"/>
                <a:cs typeface="Cambria Math"/>
              </a:rPr>
              <a:t>− </a:t>
            </a:r>
            <a:r>
              <a:rPr sz="2100" spc="67" baseline="1984" dirty="0">
                <a:latin typeface="Cambria Math"/>
                <a:cs typeface="Cambria Math"/>
              </a:rPr>
              <a:t>𝑥 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120" baseline="1984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100" spc="-15" baseline="-41666" dirty="0">
                <a:latin typeface="Cambria Math"/>
                <a:cs typeface="Cambria Math"/>
              </a:rPr>
              <a:t>= </a:t>
            </a:r>
            <a:r>
              <a:rPr sz="2100" spc="-7" baseline="-41666" dirty="0">
                <a:latin typeface="Cambria Math"/>
                <a:cs typeface="Cambria Math"/>
              </a:rPr>
              <a:t>lim </a:t>
            </a:r>
            <a:r>
              <a:rPr sz="1400" spc="-2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45" dirty="0">
                <a:latin typeface="Cambria Math"/>
                <a:cs typeface="Cambria Math"/>
              </a:rPr>
              <a:t>𝑥 </a:t>
            </a:r>
            <a:r>
              <a:rPr sz="2100" spc="-15" baseline="-41666" dirty="0">
                <a:latin typeface="Cambria Math"/>
                <a:cs typeface="Cambria Math"/>
              </a:rPr>
              <a:t>= </a:t>
            </a:r>
            <a:r>
              <a:rPr sz="1400" spc="5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− 4 </a:t>
            </a:r>
            <a:r>
              <a:rPr sz="2100" spc="-15" baseline="-41666" dirty="0">
                <a:latin typeface="Cambria Math"/>
                <a:cs typeface="Cambria Math"/>
              </a:rPr>
              <a:t>= </a:t>
            </a:r>
            <a:r>
              <a:rPr sz="1400" spc="-15" dirty="0">
                <a:latin typeface="Cambria Math"/>
                <a:cs typeface="Cambria Math"/>
              </a:rPr>
              <a:t>−2 </a:t>
            </a:r>
            <a:r>
              <a:rPr sz="2100" spc="-15" baseline="-41666" dirty="0">
                <a:latin typeface="Cambria Math"/>
                <a:cs typeface="Cambria Math"/>
              </a:rPr>
              <a:t>=</a:t>
            </a:r>
            <a:r>
              <a:rPr sz="2100" spc="-225" baseline="-4166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228969" y="5319775"/>
            <a:ext cx="5835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2440" algn="l"/>
              </a:tabLst>
            </a:pPr>
            <a:r>
              <a:rPr sz="1400" spc="-5" dirty="0">
                <a:latin typeface="Cambria Math"/>
                <a:cs typeface="Cambria Math"/>
              </a:rPr>
              <a:t>6	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4860" y="5338571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>
                <a:moveTo>
                  <a:pt x="0" y="0"/>
                </a:moveTo>
                <a:lnTo>
                  <a:pt x="2319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23848" y="6291325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5">
                <a:moveTo>
                  <a:pt x="0" y="0"/>
                </a:moveTo>
                <a:lnTo>
                  <a:pt x="954328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676452" y="5966205"/>
            <a:ext cx="170688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Evaluate </a:t>
            </a:r>
            <a:r>
              <a:rPr sz="1400" b="1" spc="-10" dirty="0">
                <a:latin typeface="Segoe Print"/>
                <a:cs typeface="Segoe Print"/>
              </a:rPr>
              <a:t>4 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r>
              <a:rPr sz="1400" b="1" spc="355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112645" y="6246621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h→0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438780" y="5795263"/>
            <a:ext cx="1917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875" dirty="0">
                <a:latin typeface="Cambria Math"/>
                <a:cs typeface="Cambria Math"/>
              </a:rPr>
              <a:t> 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619120" y="5833871"/>
            <a:ext cx="442595" cy="0"/>
          </a:xfrm>
          <a:custGeom>
            <a:avLst/>
            <a:gdLst/>
            <a:ahLst/>
            <a:cxnLst/>
            <a:rect l="l" t="t" r="r" b="b"/>
            <a:pathLst>
              <a:path w="442594">
                <a:moveTo>
                  <a:pt x="0" y="0"/>
                </a:moveTo>
                <a:lnTo>
                  <a:pt x="44226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2454020" y="5798311"/>
            <a:ext cx="81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606420" y="5847079"/>
            <a:ext cx="8096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8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459" dirty="0">
                <a:latin typeface="Cambria Math"/>
                <a:cs typeface="Cambria Math"/>
              </a:rPr>
              <a:t>𝑕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865882" y="621309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105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451480" y="6160007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676452" y="6615429"/>
            <a:ext cx="2596515" cy="631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Segoe Print"/>
                <a:cs typeface="Segoe Print"/>
              </a:rPr>
              <a:t>Solution</a:t>
            </a:r>
            <a:r>
              <a:rPr sz="1400" b="1" spc="-5" dirty="0">
                <a:latin typeface="Cambria Math"/>
                <a:cs typeface="Cambria Math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Let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8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459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sz="1400" spc="-15" dirty="0">
                <a:latin typeface="Cambria Math"/>
                <a:cs typeface="Cambria Math"/>
              </a:rPr>
              <a:t>When </a:t>
            </a:r>
            <a:r>
              <a:rPr sz="1400" spc="459" dirty="0">
                <a:latin typeface="Cambria Math"/>
                <a:cs typeface="Cambria Math"/>
              </a:rPr>
              <a:t>𝑕 </a:t>
            </a:r>
            <a:r>
              <a:rPr sz="1400" spc="-10" dirty="0">
                <a:latin typeface="Cambria Math"/>
                <a:cs typeface="Cambria Math"/>
              </a:rPr>
              <a:t>→ </a:t>
            </a:r>
            <a:r>
              <a:rPr sz="1400" spc="-5" dirty="0">
                <a:latin typeface="Cambria Math"/>
                <a:cs typeface="Cambria Math"/>
              </a:rPr>
              <a:t>0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→ </a:t>
            </a:r>
            <a:r>
              <a:rPr sz="1400" spc="-5" dirty="0">
                <a:latin typeface="Cambria Math"/>
                <a:cs typeface="Cambria Math"/>
              </a:rPr>
              <a:t>8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→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82548" y="756069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76452" y="7719186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h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1152448" y="7463663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5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018336" y="7698358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>
                <a:moveTo>
                  <a:pt x="0" y="0"/>
                </a:moveTo>
                <a:lnTo>
                  <a:pt x="8567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1911223" y="7560690"/>
            <a:ext cx="4508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091308" y="7719186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2558160" y="7457567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2582036" y="7673466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017828" y="7391831"/>
            <a:ext cx="2047875" cy="52578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  <a:tabLst>
                <a:tab pos="1417955" algn="l"/>
              </a:tabLst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3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8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690" baseline="1984" dirty="0">
                <a:latin typeface="Cambria Math"/>
                <a:cs typeface="Cambria Math"/>
              </a:rPr>
              <a:t>𝑕</a:t>
            </a:r>
            <a:r>
              <a:rPr sz="2100" spc="89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-7" baseline="1984" dirty="0">
                <a:latin typeface="Cambria Math"/>
                <a:cs typeface="Cambria Math"/>
              </a:rPr>
              <a:t> 2	</a:t>
            </a:r>
            <a:r>
              <a:rPr sz="1200" spc="-600" baseline="59027" dirty="0">
                <a:latin typeface="Cambria Math"/>
                <a:cs typeface="Cambria Math"/>
              </a:rPr>
              <a:t>3</a:t>
            </a:r>
            <a:r>
              <a:rPr sz="1200" spc="1027" baseline="3472" dirty="0">
                <a:latin typeface="Cambria Math"/>
                <a:cs typeface="Cambria Math"/>
              </a:rPr>
              <a:t> </a:t>
            </a:r>
            <a:r>
              <a:rPr sz="2100" spc="52" baseline="1984" dirty="0">
                <a:latin typeface="Cambria Math"/>
                <a:cs typeface="Cambria Math"/>
              </a:rPr>
              <a:t>𝑥</a:t>
            </a:r>
            <a:r>
              <a:rPr sz="1500" spc="52" baseline="27777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-225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  <a:p>
            <a:pPr marL="378460">
              <a:lnSpc>
                <a:spcPct val="100000"/>
              </a:lnSpc>
              <a:spcBef>
                <a:spcPts val="285"/>
              </a:spcBef>
              <a:tabLst>
                <a:tab pos="1473200" algn="l"/>
                <a:tab pos="1695450" algn="l"/>
              </a:tabLst>
            </a:pPr>
            <a:r>
              <a:rPr sz="1400" spc="459" dirty="0">
                <a:latin typeface="Cambria Math"/>
                <a:cs typeface="Cambria Math"/>
              </a:rPr>
              <a:t>𝑕	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2424048" y="7698358"/>
            <a:ext cx="628650" cy="0"/>
          </a:xfrm>
          <a:custGeom>
            <a:avLst/>
            <a:gdLst/>
            <a:ahLst/>
            <a:cxnLst/>
            <a:rect l="l" t="t" r="r" b="b"/>
            <a:pathLst>
              <a:path w="628650">
                <a:moveTo>
                  <a:pt x="0" y="0"/>
                </a:moveTo>
                <a:lnTo>
                  <a:pt x="6281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451480" y="8280527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1938654" y="8142858"/>
            <a:ext cx="14998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2100" spc="-7" baseline="43650" dirty="0">
                <a:latin typeface="Cambria Math"/>
                <a:cs typeface="Cambria Math"/>
              </a:rPr>
              <a:t>𝑥 </a:t>
            </a:r>
            <a:r>
              <a:rPr sz="2100" spc="-15" baseline="43650" dirty="0">
                <a:latin typeface="Cambria Math"/>
                <a:cs typeface="Cambria Math"/>
              </a:rPr>
              <a:t>− </a:t>
            </a:r>
            <a:r>
              <a:rPr sz="2100" spc="-7" baseline="4365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085335" y="8005698"/>
            <a:ext cx="4349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121789" y="8261730"/>
            <a:ext cx="29984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57910" algn="l"/>
              </a:tabLst>
            </a:pPr>
            <a:r>
              <a:rPr sz="1500" spc="30" baseline="2777" dirty="0">
                <a:latin typeface="Cambria Math"/>
                <a:cs typeface="Cambria Math"/>
              </a:rPr>
              <a:t>x→2 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3</a:t>
            </a:r>
            <a:r>
              <a:rPr sz="1500" spc="375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8	</a:t>
            </a:r>
            <a:r>
              <a:rPr sz="1500" spc="30" baseline="2777" dirty="0">
                <a:latin typeface="Cambria Math"/>
                <a:cs typeface="Cambria Math"/>
              </a:rPr>
              <a:t>x→2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+ 2𝑥 +</a:t>
            </a:r>
            <a:r>
              <a:rPr sz="1400" spc="-1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497326" y="8280527"/>
            <a:ext cx="1613535" cy="0"/>
          </a:xfrm>
          <a:custGeom>
            <a:avLst/>
            <a:gdLst/>
            <a:ahLst/>
            <a:cxnLst/>
            <a:rect l="l" t="t" r="r" b="b"/>
            <a:pathLst>
              <a:path w="1613535">
                <a:moveTo>
                  <a:pt x="0" y="0"/>
                </a:moveTo>
                <a:lnTo>
                  <a:pt x="16130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1938654" y="8752713"/>
            <a:ext cx="454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451480" y="8890380"/>
            <a:ext cx="1055370" cy="0"/>
          </a:xfrm>
          <a:custGeom>
            <a:avLst/>
            <a:gdLst/>
            <a:ahLst/>
            <a:cxnLst/>
            <a:rect l="l" t="t" r="r" b="b"/>
            <a:pathLst>
              <a:path w="1055370">
                <a:moveTo>
                  <a:pt x="0" y="0"/>
                </a:moveTo>
                <a:lnTo>
                  <a:pt x="10549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3542538" y="8752713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917698" y="8615552"/>
            <a:ext cx="15532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42085" algn="l"/>
              </a:tabLst>
            </a:pPr>
            <a:r>
              <a:rPr sz="1400" spc="-5" dirty="0">
                <a:latin typeface="Cambria Math"/>
                <a:cs typeface="Cambria Math"/>
              </a:rPr>
              <a:t>1	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3738371" y="8890380"/>
            <a:ext cx="1341755" cy="0"/>
          </a:xfrm>
          <a:custGeom>
            <a:avLst/>
            <a:gdLst/>
            <a:ahLst/>
            <a:cxnLst/>
            <a:rect l="l" t="t" r="r" b="b"/>
            <a:pathLst>
              <a:path w="1341754">
                <a:moveTo>
                  <a:pt x="0" y="0"/>
                </a:moveTo>
                <a:lnTo>
                  <a:pt x="134137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5115814" y="8615552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5" baseline="-43650" dirty="0">
                <a:latin typeface="Cambria Math"/>
                <a:cs typeface="Cambria Math"/>
              </a:rPr>
              <a:t>=</a:t>
            </a:r>
            <a:r>
              <a:rPr sz="2100" spc="135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121789" y="8871584"/>
            <a:ext cx="33978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16075" algn="l"/>
                <a:tab pos="3189605" algn="l"/>
              </a:tabLst>
            </a:pPr>
            <a:r>
              <a:rPr sz="1500" spc="89" baseline="2777" dirty="0">
                <a:latin typeface="Cambria Math"/>
                <a:cs typeface="Cambria Math"/>
              </a:rPr>
              <a:t>x</a:t>
            </a:r>
            <a:r>
              <a:rPr sz="1500" baseline="2777" dirty="0">
                <a:latin typeface="Cambria Math"/>
                <a:cs typeface="Cambria Math"/>
              </a:rPr>
              <a:t>→2 </a:t>
            </a:r>
            <a:r>
              <a:rPr sz="1500" spc="157" baseline="2777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500" spc="-60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2100" spc="390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427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500" spc="-97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spc="3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5311775" y="889038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23848" y="1846198"/>
            <a:ext cx="1006475" cy="0"/>
          </a:xfrm>
          <a:custGeom>
            <a:avLst/>
            <a:gdLst/>
            <a:ahLst/>
            <a:cxnLst/>
            <a:rect l="l" t="t" r="r" b="b"/>
            <a:pathLst>
              <a:path w="1006475">
                <a:moveTo>
                  <a:pt x="0" y="0"/>
                </a:moveTo>
                <a:lnTo>
                  <a:pt x="1006144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76452" y="1524126"/>
            <a:ext cx="155384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Evaluate </a:t>
            </a:r>
            <a:r>
              <a:rPr sz="1400" b="1" spc="-10" dirty="0">
                <a:latin typeface="Segoe Print"/>
                <a:cs typeface="Segoe Print"/>
              </a:rPr>
              <a:t>5:</a:t>
            </a:r>
            <a:r>
              <a:rPr sz="1400" b="1" spc="-29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89429" y="1346961"/>
            <a:ext cx="1917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865" dirty="0">
                <a:latin typeface="Cambria Math"/>
                <a:cs typeface="Cambria Math"/>
              </a:rPr>
              <a:t> 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469769" y="138861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304669" y="1353057"/>
            <a:ext cx="81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57069" y="1404873"/>
            <a:ext cx="4622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469769" y="178523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959991" y="1679574"/>
            <a:ext cx="959485" cy="32956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000" spc="5" dirty="0">
                <a:latin typeface="Cambria Math"/>
                <a:cs typeface="Cambria Math"/>
              </a:rPr>
              <a:t>𝑥→1</a:t>
            </a:r>
            <a:r>
              <a:rPr sz="1500" spc="7" baseline="-27777" dirty="0">
                <a:latin typeface="Cambria Math"/>
                <a:cs typeface="Cambria Math"/>
              </a:rPr>
              <a:t> </a:t>
            </a:r>
            <a:r>
              <a:rPr sz="2100" spc="-7" baseline="-13888" dirty="0">
                <a:latin typeface="Cambria Math"/>
                <a:cs typeface="Cambria Math"/>
              </a:rPr>
              <a:t>𝑥 </a:t>
            </a:r>
            <a:r>
              <a:rPr sz="2100" spc="-15" baseline="-13888" dirty="0">
                <a:latin typeface="Cambria Math"/>
                <a:cs typeface="Cambria Math"/>
              </a:rPr>
              <a:t>−</a:t>
            </a:r>
            <a:r>
              <a:rPr sz="2100" spc="179" baseline="-13888" dirty="0">
                <a:latin typeface="Cambria Math"/>
                <a:cs typeface="Cambria Math"/>
              </a:rPr>
              <a:t> </a:t>
            </a:r>
            <a:r>
              <a:rPr sz="2100" spc="-7" baseline="-13888" dirty="0">
                <a:latin typeface="Cambria Math"/>
                <a:cs typeface="Cambria Math"/>
              </a:rPr>
              <a:t>1</a:t>
            </a:r>
            <a:endParaRPr sz="2100" baseline="-13888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302129" y="1718182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>
                <a:moveTo>
                  <a:pt x="0" y="0"/>
                </a:moveTo>
                <a:lnTo>
                  <a:pt x="606856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76452" y="2228214"/>
            <a:ext cx="2544445" cy="631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Segoe Print"/>
                <a:cs typeface="Segoe Print"/>
              </a:rPr>
              <a:t>Solution</a:t>
            </a:r>
            <a:r>
              <a:rPr sz="1400" b="1" spc="-5" dirty="0">
                <a:latin typeface="Cambria Math"/>
                <a:cs typeface="Cambria Math"/>
              </a:rPr>
              <a:t>: </a:t>
            </a:r>
            <a:r>
              <a:rPr sz="1400" spc="-10" dirty="0">
                <a:latin typeface="Cambria Math"/>
                <a:cs typeface="Cambria Math"/>
              </a:rPr>
              <a:t>Let </a:t>
            </a:r>
            <a:r>
              <a:rPr sz="1400" spc="35" dirty="0">
                <a:latin typeface="Cambria Math"/>
                <a:cs typeface="Cambria Math"/>
              </a:rPr>
              <a:t>𝑡</a:t>
            </a:r>
            <a:r>
              <a:rPr sz="1500" spc="52" baseline="30555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sz="1400" spc="-15" dirty="0">
                <a:latin typeface="Cambria Math"/>
                <a:cs typeface="Cambria Math"/>
              </a:rPr>
              <a:t>When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35" dirty="0">
                <a:latin typeface="Cambria Math"/>
                <a:cs typeface="Cambria Math"/>
              </a:rPr>
              <a:t>𝑡</a:t>
            </a:r>
            <a:r>
              <a:rPr sz="1500" spc="52" baseline="30555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⟹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→</a:t>
            </a:r>
            <a:r>
              <a:rPr sz="1400" spc="2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152448" y="3082416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8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18336" y="3311016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82548" y="3173348"/>
            <a:ext cx="17602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7200" algn="l"/>
                <a:tab pos="927100" algn="l"/>
                <a:tab pos="1549400" algn="l"/>
                <a:tab pos="1746885" algn="l"/>
              </a:tabLst>
            </a:pP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lim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241169" y="3070224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017828" y="3048381"/>
            <a:ext cx="17062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01090" algn="l"/>
              </a:tabLst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35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</a:t>
            </a:r>
            <a:r>
              <a:rPr sz="2100" spc="44" baseline="3968" dirty="0">
                <a:latin typeface="Cambria Math"/>
                <a:cs typeface="Cambria Math"/>
              </a:rPr>
              <a:t>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	</a:t>
            </a:r>
            <a:r>
              <a:rPr sz="1200" spc="-600" baseline="62500" dirty="0">
                <a:latin typeface="Cambria Math"/>
                <a:cs typeface="Cambria Math"/>
              </a:rPr>
              <a:t>3</a:t>
            </a:r>
            <a:r>
              <a:rPr sz="1200" spc="1027" baseline="6944" dirty="0">
                <a:latin typeface="Cambria Math"/>
                <a:cs typeface="Cambria Math"/>
              </a:rPr>
              <a:t> </a:t>
            </a:r>
            <a:r>
              <a:rPr sz="2100" spc="52" baseline="3968" dirty="0">
                <a:latin typeface="Cambria Math"/>
                <a:cs typeface="Cambria Math"/>
              </a:rPr>
              <a:t>𝑡</a:t>
            </a:r>
            <a:r>
              <a:rPr sz="1500" spc="52" baseline="30555" dirty="0">
                <a:latin typeface="Cambria Math"/>
                <a:cs typeface="Cambria Math"/>
              </a:rPr>
              <a:t>6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-23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6452" y="3322700"/>
            <a:ext cx="20383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18870" algn="l"/>
              </a:tabLst>
            </a:pPr>
            <a:r>
              <a:rPr sz="1500" spc="44" baseline="16666" dirty="0">
                <a:latin typeface="Cambria Math"/>
                <a:cs typeface="Cambria Math"/>
              </a:rPr>
              <a:t>𝑥→1    </a:t>
            </a:r>
            <a:r>
              <a:rPr sz="1000" spc="30" dirty="0">
                <a:latin typeface="Cambria Math"/>
                <a:cs typeface="Cambria Math"/>
              </a:rPr>
              <a:t>  </a:t>
            </a:r>
            <a:r>
              <a:rPr sz="2100" spc="-7" baseline="3968" dirty="0">
                <a:latin typeface="Cambria Math"/>
                <a:cs typeface="Cambria Math"/>
              </a:rPr>
              <a:t>𝑥</a:t>
            </a:r>
            <a:r>
              <a:rPr sz="2100" spc="127" baseline="3968" dirty="0">
                <a:latin typeface="Cambria Math"/>
                <a:cs typeface="Cambria Math"/>
              </a:rPr>
              <a:t>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	</a:t>
            </a:r>
            <a:r>
              <a:rPr sz="1500" spc="30" baseline="16666" dirty="0">
                <a:latin typeface="Cambria Math"/>
                <a:cs typeface="Cambria Math"/>
              </a:rPr>
              <a:t>𝑡→1</a:t>
            </a:r>
            <a:r>
              <a:rPr sz="1000" spc="2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𝑡</a:t>
            </a:r>
            <a:r>
              <a:rPr sz="1500" spc="52" baseline="25000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107057" y="3311016"/>
            <a:ext cx="603885" cy="0"/>
          </a:xfrm>
          <a:custGeom>
            <a:avLst/>
            <a:gdLst/>
            <a:ahLst/>
            <a:cxnLst/>
            <a:rect l="l" t="t" r="r" b="b"/>
            <a:pathLst>
              <a:path w="603885">
                <a:moveTo>
                  <a:pt x="0" y="0"/>
                </a:moveTo>
                <a:lnTo>
                  <a:pt x="6035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582038" y="3819905"/>
            <a:ext cx="4502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76069" y="3682364"/>
            <a:ext cx="4953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𝑡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20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088769" y="3957421"/>
            <a:ext cx="472440" cy="0"/>
          </a:xfrm>
          <a:custGeom>
            <a:avLst/>
            <a:gdLst/>
            <a:ahLst/>
            <a:cxnLst/>
            <a:rect l="l" t="t" r="r" b="b"/>
            <a:pathLst>
              <a:path w="472439">
                <a:moveTo>
                  <a:pt x="0" y="0"/>
                </a:moveTo>
                <a:lnTo>
                  <a:pt x="472440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597276" y="3819905"/>
            <a:ext cx="4502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80409" y="3682364"/>
            <a:ext cx="10871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55317" y="3932682"/>
            <a:ext cx="17189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34489" algn="l"/>
              </a:tabLst>
            </a:pPr>
            <a:r>
              <a:rPr sz="1000" dirty="0">
                <a:latin typeface="Cambria Math"/>
                <a:cs typeface="Cambria Math"/>
              </a:rPr>
              <a:t>3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64919" y="3938777"/>
            <a:ext cx="27914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21334" algn="l"/>
                <a:tab pos="1027430" algn="l"/>
                <a:tab pos="2146935" algn="l"/>
              </a:tabLst>
            </a:pPr>
            <a:r>
              <a:rPr sz="1500" spc="30" baseline="2777" dirty="0">
                <a:latin typeface="Cambria Math"/>
                <a:cs typeface="Cambria Math"/>
              </a:rPr>
              <a:t>𝑡→1 </a:t>
            </a:r>
            <a:r>
              <a:rPr sz="1500" spc="202" baseline="2777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	</a:t>
            </a:r>
            <a:r>
              <a:rPr sz="1500" spc="44" baseline="2777" dirty="0">
                <a:latin typeface="Cambria Math"/>
                <a:cs typeface="Cambria Math"/>
              </a:rPr>
              <a:t>𝑡→1    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-15" baseline="1984" dirty="0">
                <a:latin typeface="Cambria Math"/>
                <a:cs typeface="Cambria Math"/>
              </a:rPr>
              <a:t>  </a:t>
            </a:r>
            <a:r>
              <a:rPr sz="2100" spc="37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	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104133" y="3957421"/>
            <a:ext cx="1439545" cy="0"/>
          </a:xfrm>
          <a:custGeom>
            <a:avLst/>
            <a:gdLst/>
            <a:ahLst/>
            <a:cxnLst/>
            <a:rect l="l" t="t" r="r" b="b"/>
            <a:pathLst>
              <a:path w="1439545">
                <a:moveTo>
                  <a:pt x="0" y="0"/>
                </a:moveTo>
                <a:lnTo>
                  <a:pt x="1439291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1582038" y="4432553"/>
            <a:ext cx="4502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088769" y="4570221"/>
            <a:ext cx="759460" cy="0"/>
          </a:xfrm>
          <a:custGeom>
            <a:avLst/>
            <a:gdLst/>
            <a:ahLst/>
            <a:cxnLst/>
            <a:rect l="l" t="t" r="r" b="b"/>
            <a:pathLst>
              <a:path w="759460">
                <a:moveTo>
                  <a:pt x="0" y="0"/>
                </a:moveTo>
                <a:lnTo>
                  <a:pt x="7592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261997" y="4295393"/>
            <a:ext cx="9258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31190" algn="l"/>
              </a:tabLst>
            </a:pPr>
            <a:r>
              <a:rPr sz="1400" spc="-5" dirty="0">
                <a:latin typeface="Cambria Math"/>
                <a:cs typeface="Cambria Math"/>
              </a:rPr>
              <a:t>𝑡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	</a:t>
            </a:r>
            <a:r>
              <a:rPr sz="2100" spc="-15" baseline="-43650" dirty="0">
                <a:latin typeface="Cambria Math"/>
                <a:cs typeface="Cambria Math"/>
              </a:rPr>
              <a:t>=</a:t>
            </a:r>
            <a:r>
              <a:rPr sz="2100" spc="22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764919" y="4551425"/>
            <a:ext cx="14224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11275" algn="l"/>
              </a:tabLst>
            </a:pPr>
            <a:r>
              <a:rPr sz="1500" spc="89" baseline="2777" dirty="0">
                <a:latin typeface="Cambria Math"/>
                <a:cs typeface="Cambria Math"/>
              </a:rPr>
              <a:t>𝑡</a:t>
            </a:r>
            <a:r>
              <a:rPr sz="1500" baseline="2777" dirty="0">
                <a:latin typeface="Cambria Math"/>
                <a:cs typeface="Cambria Math"/>
              </a:rPr>
              <a:t>→1  </a:t>
            </a:r>
            <a:r>
              <a:rPr sz="1500" spc="-97" baseline="2777" dirty="0">
                <a:latin typeface="Cambria Math"/>
                <a:cs typeface="Cambria Math"/>
              </a:rPr>
              <a:t> </a:t>
            </a:r>
            <a:r>
              <a:rPr sz="1400" spc="60" dirty="0">
                <a:latin typeface="Cambria Math"/>
                <a:cs typeface="Cambria Math"/>
              </a:rPr>
              <a:t>𝑡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500" spc="-97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𝑡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076701" y="457022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1461</Words>
  <Application>Microsoft Office PowerPoint</Application>
  <PresentationFormat>Custom</PresentationFormat>
  <Paragraphs>314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